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26" roundtripDataSignature="AMtx7mj03skNksHwC9v4AGKxghCCtoIgn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customschemas.google.com/relationships/presentationmetadata" Target="metadata"/><Relationship Id="rId25" Type="http://schemas.openxmlformats.org/officeDocument/2006/relationships/slide" Target="slides/slide2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pixabay.com/vectors/magnifying-glass-document-33170/" TargetMode="External"/><Relationship Id="rId3" Type="http://schemas.openxmlformats.org/officeDocument/2006/relationships/hyperlink" Target="https://pixabay.com/users/clker-free-vector-images-3736/?utm_source=link-attribution&amp;utm_medium=referral&amp;utm_campaign=image&amp;utm_content=33170" TargetMode="External"/><Relationship Id="rId4" Type="http://schemas.openxmlformats.org/officeDocument/2006/relationships/hyperlink" Target="https://pixabay.com/?utm_source=link-attribution&amp;utm_medium=referral&amp;utm_campaign=image&amp;utm_content=33170" TargetMode="Externa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pixabay.com/illustrations/hourglass-time-sand-run-out-3308818/" TargetMode="External"/><Relationship Id="rId3" Type="http://schemas.openxmlformats.org/officeDocument/2006/relationships/hyperlink" Target="https://pixabay.com/users/dergestaltercottbus-5321869/?utm_source=link-attribution&amp;utm_medium=referral&amp;utm_campaign=image&amp;utm_content=3308818" TargetMode="External"/><Relationship Id="rId4" Type="http://schemas.openxmlformats.org/officeDocument/2006/relationships/hyperlink" Target="https://pixabay.com/?utm_source=link-attribution&amp;utm_medium=referral&amp;utm_campaign=image&amp;utm_content=3308818" TargetMode="Externa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 name="Shape 23"/>
        <p:cNvGrpSpPr/>
        <p:nvPr/>
      </p:nvGrpSpPr>
      <p:grpSpPr>
        <a:xfrm>
          <a:off x="0" y="0"/>
          <a:ext cx="0" cy="0"/>
          <a:chOff x="0" y="0"/>
          <a:chExt cx="0" cy="0"/>
        </a:xfrm>
      </p:grpSpPr>
      <p:sp>
        <p:nvSpPr>
          <p:cNvPr id="24" name="Google Shape;24;p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 name="Google Shape;25;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100"/>
              <a:buNone/>
            </a:pPr>
            <a:r>
              <a:rPr lang="en-GB" sz="1000"/>
              <a:t>Teacher notes:  Pixabay copyright free image: https://pixabay.com/vectors/air-alphabet-word-images-wind-1295106/</a:t>
            </a:r>
            <a:endParaRPr sz="1000"/>
          </a:p>
          <a:p>
            <a:pPr indent="0" lvl="0" marL="0" rtl="0" algn="l">
              <a:lnSpc>
                <a:spcPct val="115000"/>
              </a:lnSpc>
              <a:spcBef>
                <a:spcPts val="0"/>
              </a:spcBef>
              <a:spcAft>
                <a:spcPts val="0"/>
              </a:spcAft>
              <a:buSzPts val="1100"/>
              <a:buNone/>
            </a:pPr>
            <a:r>
              <a:rPr lang="en-GB" sz="1000"/>
              <a:t>Image by OpenClipart-Vectors from Pixabay</a:t>
            </a:r>
            <a:endParaRPr sz="100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1" name="Google Shape;101;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solidFill>
                  <a:srgbClr val="434343"/>
                </a:solidFill>
              </a:rPr>
              <a:t>Teacher notes: Distribute a hard copy of the code to each pair of students so that they can start trying to talk through the code.</a:t>
            </a:r>
            <a:endParaRPr sz="1000">
              <a:solidFill>
                <a:srgbClr val="434343"/>
              </a:solidFill>
            </a:endParaRPr>
          </a:p>
          <a:p>
            <a:pPr indent="0" lvl="0" marL="0" rtl="0" algn="l">
              <a:lnSpc>
                <a:spcPct val="100000"/>
              </a:lnSpc>
              <a:spcBef>
                <a:spcPts val="0"/>
              </a:spcBef>
              <a:spcAft>
                <a:spcPts val="0"/>
              </a:spcAft>
              <a:buSzPts val="1100"/>
              <a:buNone/>
            </a:pPr>
            <a:r>
              <a:t/>
            </a:r>
            <a:endParaRPr sz="1000">
              <a:solidFill>
                <a:srgbClr val="434343"/>
              </a:solidFill>
            </a:endParaRPr>
          </a:p>
          <a:p>
            <a:pPr indent="0" lvl="0" marL="0" rtl="0" algn="l">
              <a:lnSpc>
                <a:spcPct val="100000"/>
              </a:lnSpc>
              <a:spcBef>
                <a:spcPts val="0"/>
              </a:spcBef>
              <a:spcAft>
                <a:spcPts val="0"/>
              </a:spcAft>
              <a:buSzPts val="1100"/>
              <a:buNone/>
            </a:pPr>
            <a:r>
              <a:rPr lang="en-GB" sz="1000">
                <a:solidFill>
                  <a:srgbClr val="434343"/>
                </a:solidFill>
              </a:rPr>
              <a:t>Image by &lt;a href="https://pixabay.com/users/monikap-2515080/?utm_source=link-attribution&amp;amp;utm_medium=referral&amp;amp;utm_campaign=image&amp;amp;utm_content=1517727"&gt;MonikaP&lt;/a&gt; from &lt;a href="https://pixabay.com/?utm_source=link-attribution&amp;amp;utm_medium=referral&amp;amp;utm_campaign=image&amp;amp;utm_content=1517727"&gt;Pixabay&lt;/a&gt;</a:t>
            </a:r>
            <a:endParaRPr sz="1000">
              <a:solidFill>
                <a:srgbClr val="434343"/>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0" name="Google Shape;110;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Give the students 5 minutes to work on expressing the program in a couple of sentences.  Walk around listening in to the conversations and steering the students to the right answer.</a:t>
            </a:r>
            <a:endParaRPr sz="1000"/>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9" name="Google Shape;119;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Once you have decided on your development environment you can edit this slide or add an additional one to specify how the students locate and flash the code to the micro:bit.</a:t>
            </a:r>
            <a:endParaRPr sz="1000"/>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9" name="Google Shape;129;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Depending on the ability of your students you could give them just the code and ask them what each line does or fill in more of the blanks from the code conversation and just leave a few for them to complete.  There are two levels of code conversation for the students, 1 is the most basic.</a:t>
            </a:r>
            <a:endParaRPr sz="1000"/>
          </a:p>
          <a:p>
            <a:pPr indent="0" lvl="0" marL="0" rtl="0" algn="l">
              <a:lnSpc>
                <a:spcPct val="100000"/>
              </a:lnSpc>
              <a:spcBef>
                <a:spcPts val="0"/>
              </a:spcBef>
              <a:spcAft>
                <a:spcPts val="0"/>
              </a:spcAft>
              <a:buSzPts val="1100"/>
              <a:buNone/>
            </a:pPr>
            <a:r>
              <a:t/>
            </a:r>
            <a:endParaRPr sz="1000"/>
          </a:p>
          <a:p>
            <a:pPr indent="0" lvl="0" marL="0" rtl="0" algn="l">
              <a:lnSpc>
                <a:spcPct val="100000"/>
              </a:lnSpc>
              <a:spcBef>
                <a:spcPts val="0"/>
              </a:spcBef>
              <a:spcAft>
                <a:spcPts val="0"/>
              </a:spcAft>
              <a:buSzPts val="1100"/>
              <a:buNone/>
            </a:pPr>
            <a:r>
              <a:rPr lang="en-GB" sz="1000"/>
              <a:t>Image by &lt;a href="https://pixabay.com/users/moritz320-1260270/?utm_source=link-attribution&amp;amp;utm_medium=referral&amp;amp;utm_campaign=image&amp;amp;utm_content=2245644"&gt;moritz320&lt;/a&gt; from &lt;a href="https://pixabay.com/?utm_source=link-attribution&amp;amp;utm_medium=referral&amp;amp;utm_campaign=image&amp;amp;utm_content=2245644"&gt;Pixabay&lt;/a&gt;</a:t>
            </a:r>
            <a:endParaRPr sz="1000"/>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af31acb8cb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8" name="Google Shape;138;gaf31acb8cb_0_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pixabay copyright free image: </a:t>
            </a:r>
            <a:r>
              <a:rPr lang="en-GB" sz="1000" u="sng">
                <a:solidFill>
                  <a:schemeClr val="hlink"/>
                </a:solidFill>
                <a:hlinkClick r:id="rId2"/>
              </a:rPr>
              <a:t>https://pixabay.com/vectors/magnifying-glass-document-33170/</a:t>
            </a:r>
            <a:endParaRPr sz="1000"/>
          </a:p>
          <a:p>
            <a:pPr indent="0" lvl="0" marL="0" rtl="0" algn="l">
              <a:lnSpc>
                <a:spcPct val="100000"/>
              </a:lnSpc>
              <a:spcBef>
                <a:spcPts val="0"/>
              </a:spcBef>
              <a:spcAft>
                <a:spcPts val="0"/>
              </a:spcAft>
              <a:buSzPts val="1100"/>
              <a:buNone/>
            </a:pPr>
            <a:r>
              <a:rPr lang="en-GB">
                <a:solidFill>
                  <a:srgbClr val="191B26"/>
                </a:solidFill>
                <a:latin typeface="Arial"/>
                <a:ea typeface="Arial"/>
                <a:cs typeface="Arial"/>
                <a:sym typeface="Arial"/>
              </a:rPr>
              <a:t>Image by </a:t>
            </a:r>
            <a:r>
              <a:rPr lang="en-GB" u="sng">
                <a:solidFill>
                  <a:srgbClr val="191B26"/>
                </a:solidFill>
                <a:latin typeface="Arial"/>
                <a:ea typeface="Arial"/>
                <a:cs typeface="Arial"/>
                <a:sym typeface="Arial"/>
                <a:hlinkClick r:id="rId3">
                  <a:extLst>
                    <a:ext uri="{A12FA001-AC4F-418D-AE19-62706E023703}">
                      <ahyp:hlinkClr val="tx"/>
                    </a:ext>
                  </a:extLst>
                </a:hlinkClick>
              </a:rPr>
              <a:t>Clker-Free-Vector-Images</a:t>
            </a:r>
            <a:r>
              <a:rPr lang="en-GB">
                <a:solidFill>
                  <a:srgbClr val="191B26"/>
                </a:solidFill>
                <a:latin typeface="Arial"/>
                <a:ea typeface="Arial"/>
                <a:cs typeface="Arial"/>
                <a:sym typeface="Arial"/>
              </a:rPr>
              <a:t> from </a:t>
            </a:r>
            <a:r>
              <a:rPr lang="en-GB" u="sng">
                <a:solidFill>
                  <a:srgbClr val="191B26"/>
                </a:solidFill>
                <a:latin typeface="Arial"/>
                <a:ea typeface="Arial"/>
                <a:cs typeface="Arial"/>
                <a:sym typeface="Arial"/>
                <a:hlinkClick r:id="rId4">
                  <a:extLst>
                    <a:ext uri="{A12FA001-AC4F-418D-AE19-62706E023703}">
                      <ahyp:hlinkClr val="tx"/>
                    </a:ext>
                  </a:extLst>
                </a:hlinkClick>
              </a:rPr>
              <a:t>Pixabay</a:t>
            </a:r>
            <a:r>
              <a:rPr lang="en-GB">
                <a:solidFill>
                  <a:srgbClr val="191B26"/>
                </a:solidFill>
                <a:highlight>
                  <a:srgbClr val="FFFFFF"/>
                </a:highlight>
                <a:latin typeface="Arial"/>
                <a:ea typeface="Arial"/>
                <a:cs typeface="Arial"/>
                <a:sym typeface="Arial"/>
              </a:rPr>
              <a:t> </a:t>
            </a:r>
            <a:endParaRPr>
              <a:solidFill>
                <a:srgbClr val="191B26"/>
              </a:solidFill>
              <a:highlight>
                <a:srgbClr val="FFFFFF"/>
              </a:highlight>
              <a:latin typeface="Arial"/>
              <a:ea typeface="Arial"/>
              <a:cs typeface="Arial"/>
              <a:sym typeface="Arial"/>
            </a:endParaRPr>
          </a:p>
          <a:p>
            <a:pPr indent="0" lvl="0" marL="0" rtl="0" algn="l">
              <a:lnSpc>
                <a:spcPct val="100000"/>
              </a:lnSpc>
              <a:spcBef>
                <a:spcPts val="0"/>
              </a:spcBef>
              <a:spcAft>
                <a:spcPts val="0"/>
              </a:spcAft>
              <a:buSzPts val="1100"/>
              <a:buNone/>
            </a:pPr>
            <a:r>
              <a:rPr lang="en-GB">
                <a:solidFill>
                  <a:srgbClr val="191B26"/>
                </a:solidFill>
                <a:highlight>
                  <a:srgbClr val="FFFFFF"/>
                </a:highlight>
                <a:latin typeface="Arial"/>
                <a:ea typeface="Arial"/>
                <a:cs typeface="Arial"/>
                <a:sym typeface="Arial"/>
              </a:rPr>
              <a:t>The program is very short so only a level 3 code conversation is required.</a:t>
            </a:r>
            <a:endParaRPr>
              <a:solidFill>
                <a:srgbClr val="191B26"/>
              </a:solidFill>
              <a:highlight>
                <a:srgbClr val="FFFFFF"/>
              </a:highlight>
              <a:latin typeface="Arial"/>
              <a:ea typeface="Arial"/>
              <a:cs typeface="Arial"/>
              <a:sym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9" name="Google Shape;149;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This lesson focuses on for while loops.  However, it is important to encourage students to keep spotting programming features and using the correct terminology to describe them. </a:t>
            </a:r>
            <a:endParaRPr sz="1000"/>
          </a:p>
          <a:p>
            <a:pPr indent="0" lvl="0" marL="0" rtl="0" algn="l">
              <a:lnSpc>
                <a:spcPct val="100000"/>
              </a:lnSpc>
              <a:spcBef>
                <a:spcPts val="0"/>
              </a:spcBef>
              <a:spcAft>
                <a:spcPts val="0"/>
              </a:spcAft>
              <a:buSzPts val="1100"/>
              <a:buNone/>
            </a:pPr>
            <a:r>
              <a:rPr lang="en-GB" sz="1000"/>
              <a:t>Image by &lt;a href="https://pixabay.com/users/moritz320-1260270/?utm_source=link-attribution&amp;amp;utm_medium=referral&amp;amp;utm_campaign=image&amp;amp;utm_content=2245644"&gt;moritz320&lt;/a&gt; from &lt;a href="https://pixabay.com/?utm_source=link-attribution&amp;amp;utm_medium=referral&amp;amp;utm_campaign=image&amp;amp;utm_content=2245644"&gt;Pixabay&lt;/a&gt;</a:t>
            </a:r>
            <a:endParaRPr sz="1000"/>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a5e087ef5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8" name="Google Shape;158;ga5e087ef53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b0857580e6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7" name="Google Shape;167;gb0857580e6_0_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a:t>
            </a:r>
            <a:r>
              <a:rPr lang="en-GB" sz="1000" u="sng">
                <a:solidFill>
                  <a:schemeClr val="hlink"/>
                </a:solidFill>
                <a:hlinkClick r:id="rId2"/>
              </a:rPr>
              <a:t>https://pixabay.com/illustrations/hourglass-time-sand-run-out-3308818/</a:t>
            </a:r>
            <a:endParaRPr sz="1000"/>
          </a:p>
          <a:p>
            <a:pPr indent="0" lvl="0" marL="0" rtl="0" algn="l">
              <a:lnSpc>
                <a:spcPct val="100000"/>
              </a:lnSpc>
              <a:spcBef>
                <a:spcPts val="0"/>
              </a:spcBef>
              <a:spcAft>
                <a:spcPts val="0"/>
              </a:spcAft>
              <a:buSzPts val="1100"/>
              <a:buNone/>
            </a:pPr>
            <a:r>
              <a:rPr lang="en-GB">
                <a:solidFill>
                  <a:srgbClr val="191B26"/>
                </a:solidFill>
                <a:latin typeface="Arial"/>
                <a:ea typeface="Arial"/>
                <a:cs typeface="Arial"/>
                <a:sym typeface="Arial"/>
              </a:rPr>
              <a:t>Image by </a:t>
            </a:r>
            <a:r>
              <a:rPr lang="en-GB" u="sng">
                <a:solidFill>
                  <a:srgbClr val="191B26"/>
                </a:solidFill>
                <a:latin typeface="Arial"/>
                <a:ea typeface="Arial"/>
                <a:cs typeface="Arial"/>
                <a:sym typeface="Arial"/>
                <a:hlinkClick r:id="rId3">
                  <a:extLst>
                    <a:ext uri="{A12FA001-AC4F-418D-AE19-62706E023703}">
                      <ahyp:hlinkClr val="tx"/>
                    </a:ext>
                  </a:extLst>
                </a:hlinkClick>
              </a:rPr>
              <a:t>derGestalterCottbus</a:t>
            </a:r>
            <a:r>
              <a:rPr lang="en-GB">
                <a:solidFill>
                  <a:srgbClr val="191B26"/>
                </a:solidFill>
                <a:latin typeface="Arial"/>
                <a:ea typeface="Arial"/>
                <a:cs typeface="Arial"/>
                <a:sym typeface="Arial"/>
              </a:rPr>
              <a:t> from </a:t>
            </a:r>
            <a:r>
              <a:rPr lang="en-GB" u="sng">
                <a:solidFill>
                  <a:srgbClr val="191B26"/>
                </a:solidFill>
                <a:latin typeface="Arial"/>
                <a:ea typeface="Arial"/>
                <a:cs typeface="Arial"/>
                <a:sym typeface="Arial"/>
                <a:hlinkClick r:id="rId4">
                  <a:extLst>
                    <a:ext uri="{A12FA001-AC4F-418D-AE19-62706E023703}">
                      <ahyp:hlinkClr val="tx"/>
                    </a:ext>
                  </a:extLst>
                </a:hlinkClick>
              </a:rPr>
              <a:t>Pixabay</a:t>
            </a:r>
            <a:r>
              <a:rPr lang="en-GB">
                <a:solidFill>
                  <a:srgbClr val="191B26"/>
                </a:solidFill>
                <a:highlight>
                  <a:srgbClr val="FFFFFF"/>
                </a:highlight>
                <a:latin typeface="Arial"/>
                <a:ea typeface="Arial"/>
                <a:cs typeface="Arial"/>
                <a:sym typeface="Arial"/>
              </a:rPr>
              <a:t> </a:t>
            </a:r>
            <a:endParaRPr sz="1000"/>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b0857580e6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6" name="Google Shape;176;gb0857580e6_0_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ba05a7e25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4" name="Google Shape;184;gba05a7e25c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 name="Shape 30"/>
        <p:cNvGrpSpPr/>
        <p:nvPr/>
      </p:nvGrpSpPr>
      <p:grpSpPr>
        <a:xfrm>
          <a:off x="0" y="0"/>
          <a:ext cx="0" cy="0"/>
          <a:chOff x="0" y="0"/>
          <a:chExt cx="0" cy="0"/>
        </a:xfrm>
      </p:grpSpPr>
      <p:sp>
        <p:nvSpPr>
          <p:cNvPr id="31" name="Google Shape;31;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 name="Google Shape;32;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2" name="Google Shape;192;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Depending on how quickly the students completed the investigate task you could choose to just initially do the first modification then do a follow up lesson that really focuses on modification before moving on to making a completely new program using functions and the slider circuit</a:t>
            </a:r>
            <a:endParaRPr sz="1000"/>
          </a:p>
          <a:p>
            <a:pPr indent="0" lvl="0" marL="0" rtl="0" algn="l">
              <a:lnSpc>
                <a:spcPct val="100000"/>
              </a:lnSpc>
              <a:spcBef>
                <a:spcPts val="0"/>
              </a:spcBef>
              <a:spcAft>
                <a:spcPts val="0"/>
              </a:spcAft>
              <a:buSzPts val="1100"/>
              <a:buNone/>
            </a:pPr>
            <a:r>
              <a:t/>
            </a:r>
            <a:endParaRPr sz="1000">
              <a:latin typeface="Arial"/>
              <a:ea typeface="Arial"/>
              <a:cs typeface="Arial"/>
              <a:sym typeface="Arial"/>
            </a:endParaRPr>
          </a:p>
          <a:p>
            <a:pPr indent="0" lvl="0" marL="0" rtl="0" algn="l">
              <a:lnSpc>
                <a:spcPct val="100000"/>
              </a:lnSpc>
              <a:spcBef>
                <a:spcPts val="0"/>
              </a:spcBef>
              <a:spcAft>
                <a:spcPts val="0"/>
              </a:spcAft>
              <a:buSzPts val="1100"/>
              <a:buNone/>
            </a:pPr>
            <a:r>
              <a:rPr lang="en-GB" sz="1000">
                <a:latin typeface="Arial"/>
                <a:ea typeface="Arial"/>
                <a:cs typeface="Arial"/>
                <a:sym typeface="Arial"/>
              </a:rPr>
              <a:t>Image by &lt;a href="https://pixabay.com/users/maciej326-1771256/?utm_source=link-attribution&amp;amp;utm_medium=referral&amp;amp;utm_campaign=image&amp;amp;utm_content=1945856"&gt;Monika Grafik&lt;/a&gt; from &lt;a </a:t>
            </a:r>
            <a:endParaRPr sz="1000">
              <a:latin typeface="Arial"/>
              <a:ea typeface="Arial"/>
              <a:cs typeface="Arial"/>
              <a:sym typeface="Aria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p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1" name="Google Shape;201;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The multiple choice quiz will help assess the students knowledge of data type and aspects of the slider.</a:t>
            </a:r>
            <a:endParaRPr sz="100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 name="Shape 37"/>
        <p:cNvGrpSpPr/>
        <p:nvPr/>
      </p:nvGrpSpPr>
      <p:grpSpPr>
        <a:xfrm>
          <a:off x="0" y="0"/>
          <a:ext cx="0" cy="0"/>
          <a:chOff x="0" y="0"/>
          <a:chExt cx="0" cy="0"/>
        </a:xfrm>
      </p:grpSpPr>
      <p:sp>
        <p:nvSpPr>
          <p:cNvPr id="38" name="Google Shape;38;gdb83d23feb_1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 name="Google Shape;39;gdb83d23feb_1_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Give the students 5 minutes to complete the worksheet and share the answers with the class, stressing the important of case and syntax in explicit casting.</a:t>
            </a:r>
            <a:endParaRPr sz="1000"/>
          </a:p>
          <a:p>
            <a:pPr indent="0" lvl="0" marL="0" rtl="0" algn="l">
              <a:lnSpc>
                <a:spcPct val="100000"/>
              </a:lnSpc>
              <a:spcBef>
                <a:spcPts val="0"/>
              </a:spcBef>
              <a:spcAft>
                <a:spcPts val="0"/>
              </a:spcAft>
              <a:buSzPts val="1100"/>
              <a:buNone/>
            </a:pPr>
            <a:r>
              <a:rPr lang="en-GB" sz="1000"/>
              <a:t>Starter worksheet image: https://pixabay.com/vectors/ice-cream-dessert-kawaii-face-6287428/</a:t>
            </a:r>
            <a:endParaRPr sz="100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 name="Shape 46"/>
        <p:cNvGrpSpPr/>
        <p:nvPr/>
      </p:nvGrpSpPr>
      <p:grpSpPr>
        <a:xfrm>
          <a:off x="0" y="0"/>
          <a:ext cx="0" cy="0"/>
          <a:chOff x="0" y="0"/>
          <a:chExt cx="0" cy="0"/>
        </a:xfrm>
      </p:grpSpPr>
      <p:sp>
        <p:nvSpPr>
          <p:cNvPr id="47" name="Google Shape;47;gd98cb605d6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 name="Google Shape;48;gd98cb605d6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https://pixabay.com/illustrations/brain-character-organ-smart-eyes-1773885/</a:t>
            </a:r>
            <a:endParaRPr sz="1000"/>
          </a:p>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gdfd89d768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7" name="Google Shape;57;gdfd89d7685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https://pixabay.com/illustrations/brain-character-organ-smart-eyes-1773885/</a:t>
            </a:r>
            <a:endParaRPr sz="1000"/>
          </a:p>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d7d94d2fe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6" name="Google Shape;66;gd7d94d2fe3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rgbClr val="666666"/>
              </a:buClr>
              <a:buSzPts val="1800"/>
              <a:buFont typeface="Arial"/>
              <a:buNone/>
            </a:pPr>
            <a:r>
              <a:rPr lang="en-GB" sz="1000"/>
              <a:t>https://pixabay.com/vectors/ballot-box-box-poll-election-vote-32384/</a:t>
            </a:r>
            <a:endParaRPr sz="1000"/>
          </a:p>
          <a:p>
            <a:pPr indent="0" lvl="0" marL="0" rtl="0" algn="l">
              <a:lnSpc>
                <a:spcPct val="100000"/>
              </a:lnSpc>
              <a:spcBef>
                <a:spcPts val="1600"/>
              </a:spcBef>
              <a:spcAft>
                <a:spcPts val="0"/>
              </a:spcAft>
              <a:buSzPts val="1100"/>
              <a:buNone/>
            </a:pPr>
            <a:r>
              <a:t/>
            </a:r>
            <a:endParaRPr sz="1000"/>
          </a:p>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d98cb605d6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6" name="Google Shape;76;gd98cb605d6_0_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b67b9cb4df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4" name="Google Shape;84;gb67b9cb4df_0_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b9dc10fa00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2" name="Google Shape;92;gb9dc10fa00_0_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_3">
    <p:spTree>
      <p:nvGrpSpPr>
        <p:cNvPr id="10" name="Shape 10"/>
        <p:cNvGrpSpPr/>
        <p:nvPr/>
      </p:nvGrpSpPr>
      <p:grpSpPr>
        <a:xfrm>
          <a:off x="0" y="0"/>
          <a:ext cx="0" cy="0"/>
          <a:chOff x="0" y="0"/>
          <a:chExt cx="0" cy="0"/>
        </a:xfrm>
      </p:grpSpPr>
      <p:sp>
        <p:nvSpPr>
          <p:cNvPr id="11" name="Google Shape;11;p22"/>
          <p:cNvSpPr txBox="1"/>
          <p:nvPr>
            <p:ph type="title"/>
          </p:nvPr>
        </p:nvSpPr>
        <p:spPr>
          <a:xfrm>
            <a:off x="90350" y="470725"/>
            <a:ext cx="8095800" cy="2034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sz="5800">
                <a:solidFill>
                  <a:srgbClr val="666666"/>
                </a:solidFill>
              </a:defRPr>
            </a:lvl1pPr>
            <a:lvl2pPr lvl="1" algn="l">
              <a:lnSpc>
                <a:spcPct val="100000"/>
              </a:lnSpc>
              <a:spcBef>
                <a:spcPts val="0"/>
              </a:spcBef>
              <a:spcAft>
                <a:spcPts val="0"/>
              </a:spcAft>
              <a:buSzPts val="2800"/>
              <a:buNone/>
              <a:defRPr>
                <a:solidFill>
                  <a:srgbClr val="666666"/>
                </a:solidFill>
              </a:defRPr>
            </a:lvl2pPr>
            <a:lvl3pPr lvl="2" algn="l">
              <a:lnSpc>
                <a:spcPct val="100000"/>
              </a:lnSpc>
              <a:spcBef>
                <a:spcPts val="0"/>
              </a:spcBef>
              <a:spcAft>
                <a:spcPts val="0"/>
              </a:spcAft>
              <a:buSzPts val="2800"/>
              <a:buNone/>
              <a:defRPr>
                <a:solidFill>
                  <a:srgbClr val="666666"/>
                </a:solidFill>
              </a:defRPr>
            </a:lvl3pPr>
            <a:lvl4pPr lvl="3" algn="l">
              <a:lnSpc>
                <a:spcPct val="100000"/>
              </a:lnSpc>
              <a:spcBef>
                <a:spcPts val="0"/>
              </a:spcBef>
              <a:spcAft>
                <a:spcPts val="0"/>
              </a:spcAft>
              <a:buSzPts val="2800"/>
              <a:buNone/>
              <a:defRPr>
                <a:solidFill>
                  <a:srgbClr val="666666"/>
                </a:solidFill>
              </a:defRPr>
            </a:lvl4pPr>
            <a:lvl5pPr lvl="4" algn="l">
              <a:lnSpc>
                <a:spcPct val="100000"/>
              </a:lnSpc>
              <a:spcBef>
                <a:spcPts val="0"/>
              </a:spcBef>
              <a:spcAft>
                <a:spcPts val="0"/>
              </a:spcAft>
              <a:buSzPts val="2800"/>
              <a:buNone/>
              <a:defRPr>
                <a:solidFill>
                  <a:srgbClr val="666666"/>
                </a:solidFill>
              </a:defRPr>
            </a:lvl5pPr>
            <a:lvl6pPr lvl="5" algn="l">
              <a:lnSpc>
                <a:spcPct val="100000"/>
              </a:lnSpc>
              <a:spcBef>
                <a:spcPts val="0"/>
              </a:spcBef>
              <a:spcAft>
                <a:spcPts val="0"/>
              </a:spcAft>
              <a:buSzPts val="2800"/>
              <a:buNone/>
              <a:defRPr>
                <a:solidFill>
                  <a:srgbClr val="666666"/>
                </a:solidFill>
              </a:defRPr>
            </a:lvl6pPr>
            <a:lvl7pPr lvl="6" algn="l">
              <a:lnSpc>
                <a:spcPct val="100000"/>
              </a:lnSpc>
              <a:spcBef>
                <a:spcPts val="0"/>
              </a:spcBef>
              <a:spcAft>
                <a:spcPts val="0"/>
              </a:spcAft>
              <a:buSzPts val="2800"/>
              <a:buNone/>
              <a:defRPr>
                <a:solidFill>
                  <a:srgbClr val="666666"/>
                </a:solidFill>
              </a:defRPr>
            </a:lvl7pPr>
            <a:lvl8pPr lvl="7" algn="l">
              <a:lnSpc>
                <a:spcPct val="100000"/>
              </a:lnSpc>
              <a:spcBef>
                <a:spcPts val="0"/>
              </a:spcBef>
              <a:spcAft>
                <a:spcPts val="0"/>
              </a:spcAft>
              <a:buSzPts val="2800"/>
              <a:buNone/>
              <a:defRPr>
                <a:solidFill>
                  <a:srgbClr val="666666"/>
                </a:solidFill>
              </a:defRPr>
            </a:lvl8pPr>
            <a:lvl9pPr lvl="8" algn="l">
              <a:lnSpc>
                <a:spcPct val="100000"/>
              </a:lnSpc>
              <a:spcBef>
                <a:spcPts val="0"/>
              </a:spcBef>
              <a:spcAft>
                <a:spcPts val="0"/>
              </a:spcAft>
              <a:buSzPts val="2800"/>
              <a:buNone/>
              <a:defRPr>
                <a:solidFill>
                  <a:srgbClr val="666666"/>
                </a:solidFill>
              </a:defRPr>
            </a:lvl9pPr>
          </a:lstStyle>
          <a:p/>
        </p:txBody>
      </p:sp>
      <p:sp>
        <p:nvSpPr>
          <p:cNvPr id="12" name="Google Shape;12;p22"/>
          <p:cNvSpPr txBox="1"/>
          <p:nvPr>
            <p:ph idx="1" type="subTitle"/>
          </p:nvPr>
        </p:nvSpPr>
        <p:spPr>
          <a:xfrm>
            <a:off x="532725" y="2665400"/>
            <a:ext cx="8095800" cy="731100"/>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1800"/>
              <a:buNone/>
              <a:defRPr>
                <a:solidFill>
                  <a:srgbClr val="434343"/>
                </a:solidFill>
              </a:defRPr>
            </a:lvl1pPr>
            <a:lvl2pPr lvl="1" algn="l">
              <a:lnSpc>
                <a:spcPct val="115000"/>
              </a:lnSpc>
              <a:spcBef>
                <a:spcPts val="1600"/>
              </a:spcBef>
              <a:spcAft>
                <a:spcPts val="0"/>
              </a:spcAft>
              <a:buSzPts val="1400"/>
              <a:buNone/>
              <a:defRPr/>
            </a:lvl2pPr>
            <a:lvl3pPr lvl="2" algn="l">
              <a:lnSpc>
                <a:spcPct val="115000"/>
              </a:lnSpc>
              <a:spcBef>
                <a:spcPts val="1600"/>
              </a:spcBef>
              <a:spcAft>
                <a:spcPts val="0"/>
              </a:spcAft>
              <a:buSzPts val="1400"/>
              <a:buNone/>
              <a:defRPr/>
            </a:lvl3pPr>
            <a:lvl4pPr lvl="3" algn="l">
              <a:lnSpc>
                <a:spcPct val="115000"/>
              </a:lnSpc>
              <a:spcBef>
                <a:spcPts val="1600"/>
              </a:spcBef>
              <a:spcAft>
                <a:spcPts val="0"/>
              </a:spcAft>
              <a:buSzPts val="1400"/>
              <a:buNone/>
              <a:defRPr/>
            </a:lvl4pPr>
            <a:lvl5pPr lvl="4" algn="l">
              <a:lnSpc>
                <a:spcPct val="115000"/>
              </a:lnSpc>
              <a:spcBef>
                <a:spcPts val="1600"/>
              </a:spcBef>
              <a:spcAft>
                <a:spcPts val="0"/>
              </a:spcAft>
              <a:buSzPts val="1400"/>
              <a:buNone/>
              <a:defRPr/>
            </a:lvl5pPr>
            <a:lvl6pPr lvl="5" algn="l">
              <a:lnSpc>
                <a:spcPct val="115000"/>
              </a:lnSpc>
              <a:spcBef>
                <a:spcPts val="1600"/>
              </a:spcBef>
              <a:spcAft>
                <a:spcPts val="0"/>
              </a:spcAft>
              <a:buSzPts val="1400"/>
              <a:buNone/>
              <a:defRPr/>
            </a:lvl6pPr>
            <a:lvl7pPr lvl="6" algn="l">
              <a:lnSpc>
                <a:spcPct val="115000"/>
              </a:lnSpc>
              <a:spcBef>
                <a:spcPts val="1600"/>
              </a:spcBef>
              <a:spcAft>
                <a:spcPts val="0"/>
              </a:spcAft>
              <a:buSzPts val="1400"/>
              <a:buNone/>
              <a:defRPr/>
            </a:lvl7pPr>
            <a:lvl8pPr lvl="7" algn="l">
              <a:lnSpc>
                <a:spcPct val="115000"/>
              </a:lnSpc>
              <a:spcBef>
                <a:spcPts val="1600"/>
              </a:spcBef>
              <a:spcAft>
                <a:spcPts val="0"/>
              </a:spcAft>
              <a:buSzPts val="1400"/>
              <a:buNone/>
              <a:defRPr/>
            </a:lvl8pPr>
            <a:lvl9pPr lvl="8" algn="l">
              <a:lnSpc>
                <a:spcPct val="115000"/>
              </a:lnSpc>
              <a:spcBef>
                <a:spcPts val="1600"/>
              </a:spcBef>
              <a:spcAft>
                <a:spcPts val="160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bjectives / Questions / Lists">
  <p:cSld name="TITLE_4_1_1_1_2">
    <p:spTree>
      <p:nvGrpSpPr>
        <p:cNvPr id="13" name="Shape 13"/>
        <p:cNvGrpSpPr/>
        <p:nvPr/>
      </p:nvGrpSpPr>
      <p:grpSpPr>
        <a:xfrm>
          <a:off x="0" y="0"/>
          <a:ext cx="0" cy="0"/>
          <a:chOff x="0" y="0"/>
          <a:chExt cx="0" cy="0"/>
        </a:xfrm>
      </p:grpSpPr>
      <p:sp>
        <p:nvSpPr>
          <p:cNvPr id="14" name="Google Shape;14;p23"/>
          <p:cNvSpPr txBox="1"/>
          <p:nvPr>
            <p:ph idx="1" type="body"/>
          </p:nvPr>
        </p:nvSpPr>
        <p:spPr>
          <a:xfrm>
            <a:off x="310900" y="1017725"/>
            <a:ext cx="8522100" cy="38115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Font typeface="Arial"/>
              <a:buChar char="●"/>
              <a:defRPr>
                <a:latin typeface="Arial"/>
                <a:ea typeface="Arial"/>
                <a:cs typeface="Arial"/>
                <a:sym typeface="Arial"/>
              </a:defRPr>
            </a:lvl1pPr>
            <a:lvl2pPr indent="-317500" lvl="1" marL="914400" algn="l">
              <a:lnSpc>
                <a:spcPct val="115000"/>
              </a:lnSpc>
              <a:spcBef>
                <a:spcPts val="1600"/>
              </a:spcBef>
              <a:spcAft>
                <a:spcPts val="0"/>
              </a:spcAft>
              <a:buSzPts val="1400"/>
              <a:buFont typeface="Arial"/>
              <a:buChar char="○"/>
              <a:defRPr>
                <a:latin typeface="Arial"/>
                <a:ea typeface="Arial"/>
                <a:cs typeface="Arial"/>
                <a:sym typeface="Arial"/>
              </a:defRPr>
            </a:lvl2pPr>
            <a:lvl3pPr indent="-317500" lvl="2" marL="1371600" algn="l">
              <a:lnSpc>
                <a:spcPct val="115000"/>
              </a:lnSpc>
              <a:spcBef>
                <a:spcPts val="1600"/>
              </a:spcBef>
              <a:spcAft>
                <a:spcPts val="0"/>
              </a:spcAft>
              <a:buSzPts val="1400"/>
              <a:buFont typeface="Arial"/>
              <a:buChar char="■"/>
              <a:defRPr>
                <a:latin typeface="Arial"/>
                <a:ea typeface="Arial"/>
                <a:cs typeface="Arial"/>
                <a:sym typeface="Arial"/>
              </a:defRPr>
            </a:lvl3pPr>
            <a:lvl4pPr indent="-317500" lvl="3" marL="1828800" algn="l">
              <a:lnSpc>
                <a:spcPct val="115000"/>
              </a:lnSpc>
              <a:spcBef>
                <a:spcPts val="1600"/>
              </a:spcBef>
              <a:spcAft>
                <a:spcPts val="0"/>
              </a:spcAft>
              <a:buSzPts val="1400"/>
              <a:buFont typeface="Arial"/>
              <a:buChar char="●"/>
              <a:defRPr>
                <a:latin typeface="Arial"/>
                <a:ea typeface="Arial"/>
                <a:cs typeface="Arial"/>
                <a:sym typeface="Arial"/>
              </a:defRPr>
            </a:lvl4pPr>
            <a:lvl5pPr indent="-317500" lvl="4" marL="2286000" algn="l">
              <a:lnSpc>
                <a:spcPct val="115000"/>
              </a:lnSpc>
              <a:spcBef>
                <a:spcPts val="1600"/>
              </a:spcBef>
              <a:spcAft>
                <a:spcPts val="0"/>
              </a:spcAft>
              <a:buSzPts val="1400"/>
              <a:buFont typeface="Arial"/>
              <a:buChar char="○"/>
              <a:defRPr>
                <a:latin typeface="Arial"/>
                <a:ea typeface="Arial"/>
                <a:cs typeface="Arial"/>
                <a:sym typeface="Arial"/>
              </a:defRPr>
            </a:lvl5pPr>
            <a:lvl6pPr indent="-317500" lvl="5" marL="2743200" algn="l">
              <a:lnSpc>
                <a:spcPct val="115000"/>
              </a:lnSpc>
              <a:spcBef>
                <a:spcPts val="1600"/>
              </a:spcBef>
              <a:spcAft>
                <a:spcPts val="0"/>
              </a:spcAft>
              <a:buSzPts val="1400"/>
              <a:buFont typeface="Arial"/>
              <a:buChar char="■"/>
              <a:defRPr>
                <a:latin typeface="Arial"/>
                <a:ea typeface="Arial"/>
                <a:cs typeface="Arial"/>
                <a:sym typeface="Arial"/>
              </a:defRPr>
            </a:lvl6pPr>
            <a:lvl7pPr indent="-317500" lvl="6" marL="3200400" algn="l">
              <a:lnSpc>
                <a:spcPct val="115000"/>
              </a:lnSpc>
              <a:spcBef>
                <a:spcPts val="1600"/>
              </a:spcBef>
              <a:spcAft>
                <a:spcPts val="0"/>
              </a:spcAft>
              <a:buSzPts val="1400"/>
              <a:buFont typeface="Arial"/>
              <a:buChar char="●"/>
              <a:defRPr>
                <a:latin typeface="Arial"/>
                <a:ea typeface="Arial"/>
                <a:cs typeface="Arial"/>
                <a:sym typeface="Arial"/>
              </a:defRPr>
            </a:lvl7pPr>
            <a:lvl8pPr indent="-317500" lvl="7" marL="3657600" algn="l">
              <a:lnSpc>
                <a:spcPct val="115000"/>
              </a:lnSpc>
              <a:spcBef>
                <a:spcPts val="1600"/>
              </a:spcBef>
              <a:spcAft>
                <a:spcPts val="0"/>
              </a:spcAft>
              <a:buSzPts val="1400"/>
              <a:buFont typeface="Arial"/>
              <a:buChar char="○"/>
              <a:defRPr>
                <a:latin typeface="Arial"/>
                <a:ea typeface="Arial"/>
                <a:cs typeface="Arial"/>
                <a:sym typeface="Arial"/>
              </a:defRPr>
            </a:lvl8pPr>
            <a:lvl9pPr indent="-317500" lvl="8" marL="4114800" algn="l">
              <a:lnSpc>
                <a:spcPct val="115000"/>
              </a:lnSpc>
              <a:spcBef>
                <a:spcPts val="1600"/>
              </a:spcBef>
              <a:spcAft>
                <a:spcPts val="1600"/>
              </a:spcAft>
              <a:buSzPts val="1400"/>
              <a:buFont typeface="Arial"/>
              <a:buChar char="■"/>
              <a:defRPr>
                <a:latin typeface="Arial"/>
                <a:ea typeface="Arial"/>
                <a:cs typeface="Arial"/>
                <a:sym typeface="Arial"/>
              </a:defRPr>
            </a:lvl9pPr>
          </a:lstStyle>
          <a:p/>
        </p:txBody>
      </p:sp>
      <p:sp>
        <p:nvSpPr>
          <p:cNvPr id="15" name="Google Shape;15;p23"/>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800"/>
              <a:buNone/>
              <a:defRPr sz="2000"/>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6" name="Google Shape;16;p23"/>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lvl1pPr indent="0" lvl="0"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Arial"/>
                <a:ea typeface="Arial"/>
                <a:cs typeface="Arial"/>
                <a:sym typeface="Arial"/>
              </a:defRPr>
            </a:lvl1pPr>
            <a:lvl2pPr indent="0" lvl="1"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Arial"/>
                <a:ea typeface="Arial"/>
                <a:cs typeface="Arial"/>
                <a:sym typeface="Arial"/>
              </a:defRPr>
            </a:lvl2pPr>
            <a:lvl3pPr indent="0" lvl="2"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Arial"/>
                <a:ea typeface="Arial"/>
                <a:cs typeface="Arial"/>
                <a:sym typeface="Arial"/>
              </a:defRPr>
            </a:lvl3pPr>
            <a:lvl4pPr indent="0" lvl="3"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Arial"/>
                <a:ea typeface="Arial"/>
                <a:cs typeface="Arial"/>
                <a:sym typeface="Arial"/>
              </a:defRPr>
            </a:lvl4pPr>
            <a:lvl5pPr indent="0" lvl="4"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Arial"/>
                <a:ea typeface="Arial"/>
                <a:cs typeface="Arial"/>
                <a:sym typeface="Arial"/>
              </a:defRPr>
            </a:lvl5pPr>
            <a:lvl6pPr indent="0" lvl="5"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Arial"/>
                <a:ea typeface="Arial"/>
                <a:cs typeface="Arial"/>
                <a:sym typeface="Arial"/>
              </a:defRPr>
            </a:lvl6pPr>
            <a:lvl7pPr indent="0" lvl="6"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Arial"/>
                <a:ea typeface="Arial"/>
                <a:cs typeface="Arial"/>
                <a:sym typeface="Arial"/>
              </a:defRPr>
            </a:lvl7pPr>
            <a:lvl8pPr indent="0" lvl="7"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Arial"/>
                <a:ea typeface="Arial"/>
                <a:cs typeface="Arial"/>
                <a:sym typeface="Arial"/>
              </a:defRPr>
            </a:lvl8pPr>
            <a:lvl9pPr indent="0" lvl="8"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or Images side by side">
  <p:cSld name="TITLE_4_1_1_1_3_1_1_1">
    <p:spTree>
      <p:nvGrpSpPr>
        <p:cNvPr id="17" name="Shape 17"/>
        <p:cNvGrpSpPr/>
        <p:nvPr/>
      </p:nvGrpSpPr>
      <p:grpSpPr>
        <a:xfrm>
          <a:off x="0" y="0"/>
          <a:ext cx="0" cy="0"/>
          <a:chOff x="0" y="0"/>
          <a:chExt cx="0" cy="0"/>
        </a:xfrm>
      </p:grpSpPr>
      <p:sp>
        <p:nvSpPr>
          <p:cNvPr id="18" name="Google Shape;18;p24"/>
          <p:cNvSpPr txBox="1"/>
          <p:nvPr>
            <p:ph idx="1" type="body"/>
          </p:nvPr>
        </p:nvSpPr>
        <p:spPr>
          <a:xfrm>
            <a:off x="310900" y="1170124"/>
            <a:ext cx="4096500" cy="36591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Font typeface="Arial"/>
              <a:buChar char="●"/>
              <a:defRPr>
                <a:latin typeface="Arial"/>
                <a:ea typeface="Arial"/>
                <a:cs typeface="Arial"/>
                <a:sym typeface="Arial"/>
              </a:defRPr>
            </a:lvl1pPr>
            <a:lvl2pPr indent="-317500" lvl="1" marL="914400" algn="l">
              <a:lnSpc>
                <a:spcPct val="115000"/>
              </a:lnSpc>
              <a:spcBef>
                <a:spcPts val="1600"/>
              </a:spcBef>
              <a:spcAft>
                <a:spcPts val="0"/>
              </a:spcAft>
              <a:buSzPts val="1400"/>
              <a:buFont typeface="Arial"/>
              <a:buChar char="○"/>
              <a:defRPr>
                <a:latin typeface="Arial"/>
                <a:ea typeface="Arial"/>
                <a:cs typeface="Arial"/>
                <a:sym typeface="Arial"/>
              </a:defRPr>
            </a:lvl2pPr>
            <a:lvl3pPr indent="-317500" lvl="2" marL="1371600" algn="l">
              <a:lnSpc>
                <a:spcPct val="115000"/>
              </a:lnSpc>
              <a:spcBef>
                <a:spcPts val="1600"/>
              </a:spcBef>
              <a:spcAft>
                <a:spcPts val="0"/>
              </a:spcAft>
              <a:buSzPts val="1400"/>
              <a:buFont typeface="Arial"/>
              <a:buChar char="■"/>
              <a:defRPr>
                <a:latin typeface="Arial"/>
                <a:ea typeface="Arial"/>
                <a:cs typeface="Arial"/>
                <a:sym typeface="Arial"/>
              </a:defRPr>
            </a:lvl3pPr>
            <a:lvl4pPr indent="-317500" lvl="3" marL="1828800" algn="l">
              <a:lnSpc>
                <a:spcPct val="115000"/>
              </a:lnSpc>
              <a:spcBef>
                <a:spcPts val="1600"/>
              </a:spcBef>
              <a:spcAft>
                <a:spcPts val="0"/>
              </a:spcAft>
              <a:buSzPts val="1400"/>
              <a:buFont typeface="Arial"/>
              <a:buChar char="●"/>
              <a:defRPr>
                <a:latin typeface="Arial"/>
                <a:ea typeface="Arial"/>
                <a:cs typeface="Arial"/>
                <a:sym typeface="Arial"/>
              </a:defRPr>
            </a:lvl4pPr>
            <a:lvl5pPr indent="-317500" lvl="4" marL="2286000" algn="l">
              <a:lnSpc>
                <a:spcPct val="115000"/>
              </a:lnSpc>
              <a:spcBef>
                <a:spcPts val="1600"/>
              </a:spcBef>
              <a:spcAft>
                <a:spcPts val="0"/>
              </a:spcAft>
              <a:buSzPts val="1400"/>
              <a:buFont typeface="Arial"/>
              <a:buChar char="○"/>
              <a:defRPr>
                <a:latin typeface="Arial"/>
                <a:ea typeface="Arial"/>
                <a:cs typeface="Arial"/>
                <a:sym typeface="Arial"/>
              </a:defRPr>
            </a:lvl5pPr>
            <a:lvl6pPr indent="-317500" lvl="5" marL="2743200" algn="l">
              <a:lnSpc>
                <a:spcPct val="115000"/>
              </a:lnSpc>
              <a:spcBef>
                <a:spcPts val="1600"/>
              </a:spcBef>
              <a:spcAft>
                <a:spcPts val="0"/>
              </a:spcAft>
              <a:buSzPts val="1400"/>
              <a:buFont typeface="Arial"/>
              <a:buChar char="■"/>
              <a:defRPr>
                <a:latin typeface="Arial"/>
                <a:ea typeface="Arial"/>
                <a:cs typeface="Arial"/>
                <a:sym typeface="Arial"/>
              </a:defRPr>
            </a:lvl6pPr>
            <a:lvl7pPr indent="-317500" lvl="6" marL="3200400" algn="l">
              <a:lnSpc>
                <a:spcPct val="115000"/>
              </a:lnSpc>
              <a:spcBef>
                <a:spcPts val="1600"/>
              </a:spcBef>
              <a:spcAft>
                <a:spcPts val="0"/>
              </a:spcAft>
              <a:buSzPts val="1400"/>
              <a:buFont typeface="Arial"/>
              <a:buChar char="●"/>
              <a:defRPr>
                <a:latin typeface="Arial"/>
                <a:ea typeface="Arial"/>
                <a:cs typeface="Arial"/>
                <a:sym typeface="Arial"/>
              </a:defRPr>
            </a:lvl7pPr>
            <a:lvl8pPr indent="-317500" lvl="7" marL="3657600" algn="l">
              <a:lnSpc>
                <a:spcPct val="115000"/>
              </a:lnSpc>
              <a:spcBef>
                <a:spcPts val="1600"/>
              </a:spcBef>
              <a:spcAft>
                <a:spcPts val="0"/>
              </a:spcAft>
              <a:buSzPts val="1400"/>
              <a:buFont typeface="Arial"/>
              <a:buChar char="○"/>
              <a:defRPr>
                <a:latin typeface="Arial"/>
                <a:ea typeface="Arial"/>
                <a:cs typeface="Arial"/>
                <a:sym typeface="Arial"/>
              </a:defRPr>
            </a:lvl8pPr>
            <a:lvl9pPr indent="-317500" lvl="8" marL="4114800" algn="l">
              <a:lnSpc>
                <a:spcPct val="115000"/>
              </a:lnSpc>
              <a:spcBef>
                <a:spcPts val="1600"/>
              </a:spcBef>
              <a:spcAft>
                <a:spcPts val="1600"/>
              </a:spcAft>
              <a:buSzPts val="1400"/>
              <a:buFont typeface="Arial"/>
              <a:buChar char="■"/>
              <a:defRPr>
                <a:latin typeface="Arial"/>
                <a:ea typeface="Arial"/>
                <a:cs typeface="Arial"/>
                <a:sym typeface="Arial"/>
              </a:defRPr>
            </a:lvl9pPr>
          </a:lstStyle>
          <a:p/>
        </p:txBody>
      </p:sp>
      <p:sp>
        <p:nvSpPr>
          <p:cNvPr id="19" name="Google Shape;19;p24"/>
          <p:cNvSpPr txBox="1"/>
          <p:nvPr>
            <p:ph type="title"/>
          </p:nvPr>
        </p:nvSpPr>
        <p:spPr>
          <a:xfrm>
            <a:off x="310900" y="319600"/>
            <a:ext cx="8521200" cy="698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800"/>
              <a:buNone/>
              <a:defRPr sz="2400"/>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0" name="Google Shape;20;p24"/>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lvl1pPr indent="0" lvl="0"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Arial"/>
                <a:ea typeface="Arial"/>
                <a:cs typeface="Arial"/>
                <a:sym typeface="Arial"/>
              </a:defRPr>
            </a:lvl1pPr>
            <a:lvl2pPr indent="0" lvl="1"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Arial"/>
                <a:ea typeface="Arial"/>
                <a:cs typeface="Arial"/>
                <a:sym typeface="Arial"/>
              </a:defRPr>
            </a:lvl2pPr>
            <a:lvl3pPr indent="0" lvl="2"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Arial"/>
                <a:ea typeface="Arial"/>
                <a:cs typeface="Arial"/>
                <a:sym typeface="Arial"/>
              </a:defRPr>
            </a:lvl3pPr>
            <a:lvl4pPr indent="0" lvl="3"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Arial"/>
                <a:ea typeface="Arial"/>
                <a:cs typeface="Arial"/>
                <a:sym typeface="Arial"/>
              </a:defRPr>
            </a:lvl4pPr>
            <a:lvl5pPr indent="0" lvl="4"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Arial"/>
                <a:ea typeface="Arial"/>
                <a:cs typeface="Arial"/>
                <a:sym typeface="Arial"/>
              </a:defRPr>
            </a:lvl5pPr>
            <a:lvl6pPr indent="0" lvl="5"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Arial"/>
                <a:ea typeface="Arial"/>
                <a:cs typeface="Arial"/>
                <a:sym typeface="Arial"/>
              </a:defRPr>
            </a:lvl6pPr>
            <a:lvl7pPr indent="0" lvl="6"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Arial"/>
                <a:ea typeface="Arial"/>
                <a:cs typeface="Arial"/>
                <a:sym typeface="Arial"/>
              </a:defRPr>
            </a:lvl7pPr>
            <a:lvl8pPr indent="0" lvl="7"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Arial"/>
                <a:ea typeface="Arial"/>
                <a:cs typeface="Arial"/>
                <a:sym typeface="Arial"/>
              </a:defRPr>
            </a:lvl8pPr>
            <a:lvl9pPr indent="0" lvl="8"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GB"/>
              <a:t>‹#›</a:t>
            </a:fld>
            <a:endParaRPr/>
          </a:p>
        </p:txBody>
      </p:sp>
      <p:sp>
        <p:nvSpPr>
          <p:cNvPr id="21" name="Google Shape;21;p24"/>
          <p:cNvSpPr txBox="1"/>
          <p:nvPr>
            <p:ph idx="2" type="body"/>
          </p:nvPr>
        </p:nvSpPr>
        <p:spPr>
          <a:xfrm>
            <a:off x="4736600" y="1170100"/>
            <a:ext cx="4096500" cy="36591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Font typeface="Arial"/>
              <a:buChar char="●"/>
              <a:defRPr>
                <a:latin typeface="Arial"/>
                <a:ea typeface="Arial"/>
                <a:cs typeface="Arial"/>
                <a:sym typeface="Arial"/>
              </a:defRPr>
            </a:lvl1pPr>
            <a:lvl2pPr indent="-317500" lvl="1" marL="914400" algn="l">
              <a:lnSpc>
                <a:spcPct val="115000"/>
              </a:lnSpc>
              <a:spcBef>
                <a:spcPts val="1600"/>
              </a:spcBef>
              <a:spcAft>
                <a:spcPts val="0"/>
              </a:spcAft>
              <a:buSzPts val="1400"/>
              <a:buFont typeface="Arial"/>
              <a:buChar char="○"/>
              <a:defRPr>
                <a:latin typeface="Arial"/>
                <a:ea typeface="Arial"/>
                <a:cs typeface="Arial"/>
                <a:sym typeface="Arial"/>
              </a:defRPr>
            </a:lvl2pPr>
            <a:lvl3pPr indent="-317500" lvl="2" marL="1371600" algn="l">
              <a:lnSpc>
                <a:spcPct val="115000"/>
              </a:lnSpc>
              <a:spcBef>
                <a:spcPts val="1600"/>
              </a:spcBef>
              <a:spcAft>
                <a:spcPts val="0"/>
              </a:spcAft>
              <a:buSzPts val="1400"/>
              <a:buFont typeface="Arial"/>
              <a:buChar char="■"/>
              <a:defRPr>
                <a:latin typeface="Arial"/>
                <a:ea typeface="Arial"/>
                <a:cs typeface="Arial"/>
                <a:sym typeface="Arial"/>
              </a:defRPr>
            </a:lvl3pPr>
            <a:lvl4pPr indent="-317500" lvl="3" marL="1828800" algn="l">
              <a:lnSpc>
                <a:spcPct val="115000"/>
              </a:lnSpc>
              <a:spcBef>
                <a:spcPts val="1600"/>
              </a:spcBef>
              <a:spcAft>
                <a:spcPts val="0"/>
              </a:spcAft>
              <a:buSzPts val="1400"/>
              <a:buFont typeface="Arial"/>
              <a:buChar char="●"/>
              <a:defRPr>
                <a:latin typeface="Arial"/>
                <a:ea typeface="Arial"/>
                <a:cs typeface="Arial"/>
                <a:sym typeface="Arial"/>
              </a:defRPr>
            </a:lvl4pPr>
            <a:lvl5pPr indent="-317500" lvl="4" marL="2286000" algn="l">
              <a:lnSpc>
                <a:spcPct val="115000"/>
              </a:lnSpc>
              <a:spcBef>
                <a:spcPts val="1600"/>
              </a:spcBef>
              <a:spcAft>
                <a:spcPts val="0"/>
              </a:spcAft>
              <a:buSzPts val="1400"/>
              <a:buFont typeface="Arial"/>
              <a:buChar char="○"/>
              <a:defRPr>
                <a:latin typeface="Arial"/>
                <a:ea typeface="Arial"/>
                <a:cs typeface="Arial"/>
                <a:sym typeface="Arial"/>
              </a:defRPr>
            </a:lvl5pPr>
            <a:lvl6pPr indent="-317500" lvl="5" marL="2743200" algn="l">
              <a:lnSpc>
                <a:spcPct val="115000"/>
              </a:lnSpc>
              <a:spcBef>
                <a:spcPts val="1600"/>
              </a:spcBef>
              <a:spcAft>
                <a:spcPts val="0"/>
              </a:spcAft>
              <a:buSzPts val="1400"/>
              <a:buFont typeface="Arial"/>
              <a:buChar char="■"/>
              <a:defRPr>
                <a:latin typeface="Arial"/>
                <a:ea typeface="Arial"/>
                <a:cs typeface="Arial"/>
                <a:sym typeface="Arial"/>
              </a:defRPr>
            </a:lvl6pPr>
            <a:lvl7pPr indent="-317500" lvl="6" marL="3200400" algn="l">
              <a:lnSpc>
                <a:spcPct val="115000"/>
              </a:lnSpc>
              <a:spcBef>
                <a:spcPts val="1600"/>
              </a:spcBef>
              <a:spcAft>
                <a:spcPts val="0"/>
              </a:spcAft>
              <a:buSzPts val="1400"/>
              <a:buFont typeface="Arial"/>
              <a:buChar char="●"/>
              <a:defRPr>
                <a:latin typeface="Arial"/>
                <a:ea typeface="Arial"/>
                <a:cs typeface="Arial"/>
                <a:sym typeface="Arial"/>
              </a:defRPr>
            </a:lvl7pPr>
            <a:lvl8pPr indent="-317500" lvl="7" marL="3657600" algn="l">
              <a:lnSpc>
                <a:spcPct val="115000"/>
              </a:lnSpc>
              <a:spcBef>
                <a:spcPts val="1600"/>
              </a:spcBef>
              <a:spcAft>
                <a:spcPts val="0"/>
              </a:spcAft>
              <a:buSzPts val="1400"/>
              <a:buFont typeface="Arial"/>
              <a:buChar char="○"/>
              <a:defRPr>
                <a:latin typeface="Arial"/>
                <a:ea typeface="Arial"/>
                <a:cs typeface="Arial"/>
                <a:sym typeface="Arial"/>
              </a:defRPr>
            </a:lvl8pPr>
            <a:lvl9pPr indent="-317500" lvl="8" marL="4114800" algn="l">
              <a:lnSpc>
                <a:spcPct val="115000"/>
              </a:lnSpc>
              <a:spcBef>
                <a:spcPts val="1600"/>
              </a:spcBef>
              <a:spcAft>
                <a:spcPts val="1600"/>
              </a:spcAft>
              <a:buSzPts val="1400"/>
              <a:buFont typeface="Arial"/>
              <a:buChar char="■"/>
              <a:defRPr>
                <a:latin typeface="Arial"/>
                <a:ea typeface="Arial"/>
                <a:cs typeface="Arial"/>
                <a:sym typeface="Arial"/>
              </a:defRPr>
            </a:lvl9pPr>
          </a:lstStyle>
          <a:p/>
        </p:txBody>
      </p:sp>
      <p:sp>
        <p:nvSpPr>
          <p:cNvPr id="22" name="Google Shape;22;p24"/>
          <p:cNvSpPr txBox="1"/>
          <p:nvPr>
            <p:ph idx="3" type="subTitle"/>
          </p:nvPr>
        </p:nvSpPr>
        <p:spPr>
          <a:xfrm>
            <a:off x="0" y="0"/>
            <a:ext cx="3564900" cy="314100"/>
          </a:xfrm>
          <a:prstGeom prst="rect">
            <a:avLst/>
          </a:prstGeom>
          <a:noFill/>
          <a:ln>
            <a:noFill/>
          </a:ln>
        </p:spPr>
        <p:txBody>
          <a:bodyPr anchorCtr="0" anchor="ctr" bIns="91425" lIns="91425" spcFirstLastPara="1" rIns="0" wrap="square" tIns="91425">
            <a:noAutofit/>
          </a:bodyPr>
          <a:lstStyle>
            <a:lvl1pPr lvl="0" algn="l">
              <a:lnSpc>
                <a:spcPct val="100000"/>
              </a:lnSpc>
              <a:spcBef>
                <a:spcPts val="0"/>
              </a:spcBef>
              <a:spcAft>
                <a:spcPts val="0"/>
              </a:spcAft>
              <a:buSzPts val="1800"/>
              <a:buNone/>
              <a:defRPr b="1" sz="1400">
                <a:latin typeface="Arial"/>
                <a:ea typeface="Arial"/>
                <a:cs typeface="Arial"/>
                <a:sym typeface="Arial"/>
              </a:defRPr>
            </a:lvl1pPr>
            <a:lvl2pPr lvl="1" algn="l">
              <a:lnSpc>
                <a:spcPct val="115000"/>
              </a:lnSpc>
              <a:spcBef>
                <a:spcPts val="0"/>
              </a:spcBef>
              <a:spcAft>
                <a:spcPts val="0"/>
              </a:spcAft>
              <a:buSzPts val="1400"/>
              <a:buNone/>
              <a:defRPr sz="1400">
                <a:latin typeface="Arial"/>
                <a:ea typeface="Arial"/>
                <a:cs typeface="Arial"/>
                <a:sym typeface="Arial"/>
              </a:defRPr>
            </a:lvl2pPr>
            <a:lvl3pPr lvl="2" algn="l">
              <a:lnSpc>
                <a:spcPct val="115000"/>
              </a:lnSpc>
              <a:spcBef>
                <a:spcPts val="1600"/>
              </a:spcBef>
              <a:spcAft>
                <a:spcPts val="0"/>
              </a:spcAft>
              <a:buSzPts val="1400"/>
              <a:buNone/>
              <a:defRPr sz="1400">
                <a:latin typeface="Arial"/>
                <a:ea typeface="Arial"/>
                <a:cs typeface="Arial"/>
                <a:sym typeface="Arial"/>
              </a:defRPr>
            </a:lvl3pPr>
            <a:lvl4pPr lvl="3" algn="l">
              <a:lnSpc>
                <a:spcPct val="115000"/>
              </a:lnSpc>
              <a:spcBef>
                <a:spcPts val="1600"/>
              </a:spcBef>
              <a:spcAft>
                <a:spcPts val="0"/>
              </a:spcAft>
              <a:buSzPts val="1400"/>
              <a:buNone/>
              <a:defRPr sz="1400">
                <a:latin typeface="Arial"/>
                <a:ea typeface="Arial"/>
                <a:cs typeface="Arial"/>
                <a:sym typeface="Arial"/>
              </a:defRPr>
            </a:lvl4pPr>
            <a:lvl5pPr lvl="4" algn="l">
              <a:lnSpc>
                <a:spcPct val="115000"/>
              </a:lnSpc>
              <a:spcBef>
                <a:spcPts val="1600"/>
              </a:spcBef>
              <a:spcAft>
                <a:spcPts val="0"/>
              </a:spcAft>
              <a:buSzPts val="1400"/>
              <a:buNone/>
              <a:defRPr sz="1400">
                <a:latin typeface="Arial"/>
                <a:ea typeface="Arial"/>
                <a:cs typeface="Arial"/>
                <a:sym typeface="Arial"/>
              </a:defRPr>
            </a:lvl5pPr>
            <a:lvl6pPr lvl="5" algn="l">
              <a:lnSpc>
                <a:spcPct val="115000"/>
              </a:lnSpc>
              <a:spcBef>
                <a:spcPts val="1600"/>
              </a:spcBef>
              <a:spcAft>
                <a:spcPts val="0"/>
              </a:spcAft>
              <a:buSzPts val="1400"/>
              <a:buNone/>
              <a:defRPr sz="1400">
                <a:latin typeface="Arial"/>
                <a:ea typeface="Arial"/>
                <a:cs typeface="Arial"/>
                <a:sym typeface="Arial"/>
              </a:defRPr>
            </a:lvl6pPr>
            <a:lvl7pPr lvl="6" algn="l">
              <a:lnSpc>
                <a:spcPct val="115000"/>
              </a:lnSpc>
              <a:spcBef>
                <a:spcPts val="1600"/>
              </a:spcBef>
              <a:spcAft>
                <a:spcPts val="0"/>
              </a:spcAft>
              <a:buSzPts val="1400"/>
              <a:buNone/>
              <a:defRPr sz="1400">
                <a:latin typeface="Arial"/>
                <a:ea typeface="Arial"/>
                <a:cs typeface="Arial"/>
                <a:sym typeface="Arial"/>
              </a:defRPr>
            </a:lvl7pPr>
            <a:lvl8pPr lvl="7" algn="l">
              <a:lnSpc>
                <a:spcPct val="115000"/>
              </a:lnSpc>
              <a:spcBef>
                <a:spcPts val="1600"/>
              </a:spcBef>
              <a:spcAft>
                <a:spcPts val="0"/>
              </a:spcAft>
              <a:buSzPts val="1400"/>
              <a:buNone/>
              <a:defRPr sz="1400">
                <a:latin typeface="Arial"/>
                <a:ea typeface="Arial"/>
                <a:cs typeface="Arial"/>
                <a:sym typeface="Arial"/>
              </a:defRPr>
            </a:lvl8pPr>
            <a:lvl9pPr lvl="8" algn="l">
              <a:lnSpc>
                <a:spcPct val="115000"/>
              </a:lnSpc>
              <a:spcBef>
                <a:spcPts val="1600"/>
              </a:spcBef>
              <a:spcAft>
                <a:spcPts val="1600"/>
              </a:spcAft>
              <a:buSzPts val="1400"/>
              <a:buNone/>
              <a:defRPr sz="1400">
                <a:latin typeface="Arial"/>
                <a:ea typeface="Arial"/>
                <a:cs typeface="Arial"/>
                <a:sym typeface="Aria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F3F3F3"/>
        </a:solidFill>
      </p:bgPr>
    </p:bg>
    <p:spTree>
      <p:nvGrpSpPr>
        <p:cNvPr id="5" name="Shape 5"/>
        <p:cNvGrpSpPr/>
        <p:nvPr/>
      </p:nvGrpSpPr>
      <p:grpSpPr>
        <a:xfrm>
          <a:off x="0" y="0"/>
          <a:ext cx="0" cy="0"/>
          <a:chOff x="0" y="0"/>
          <a:chExt cx="0" cy="0"/>
        </a:xfrm>
      </p:grpSpPr>
      <p:sp>
        <p:nvSpPr>
          <p:cNvPr id="6" name="Google Shape;6;p21"/>
          <p:cNvSpPr txBox="1"/>
          <p:nvPr>
            <p:ph type="title"/>
          </p:nvPr>
        </p:nvSpPr>
        <p:spPr>
          <a:xfrm>
            <a:off x="310900" y="309575"/>
            <a:ext cx="8521500" cy="706800"/>
          </a:xfrm>
          <a:prstGeom prst="rect">
            <a:avLst/>
          </a:prstGeom>
          <a:noFill/>
          <a:ln>
            <a:noFill/>
          </a:ln>
        </p:spPr>
        <p:txBody>
          <a:bodyPr anchorCtr="0" anchor="ctr" bIns="91425" lIns="91425" spcFirstLastPara="1" rIns="91425" wrap="square" tIns="91425">
            <a:noAutofit/>
          </a:bodyPr>
          <a:lstStyle>
            <a:lvl1pPr lvl="0" marR="0" rtl="0" algn="l">
              <a:lnSpc>
                <a:spcPct val="100000"/>
              </a:lnSpc>
              <a:spcBef>
                <a:spcPts val="0"/>
              </a:spcBef>
              <a:spcAft>
                <a:spcPts val="0"/>
              </a:spcAft>
              <a:buClr>
                <a:srgbClr val="666666"/>
              </a:buClr>
              <a:buSzPts val="2800"/>
              <a:buFont typeface="Arial"/>
              <a:buNone/>
              <a:defRPr b="1" i="0" sz="2800" u="none" cap="none" strike="noStrike">
                <a:solidFill>
                  <a:srgbClr val="666666"/>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21"/>
          <p:cNvSpPr txBox="1"/>
          <p:nvPr>
            <p:ph idx="1" type="body"/>
          </p:nvPr>
        </p:nvSpPr>
        <p:spPr>
          <a:xfrm>
            <a:off x="310900" y="1017725"/>
            <a:ext cx="8521500" cy="38103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rgbClr val="666666"/>
              </a:buClr>
              <a:buSzPts val="1800"/>
              <a:buFont typeface="Arial"/>
              <a:buChar char="●"/>
              <a:defRPr b="0" i="0" sz="1800" u="none" cap="none" strike="noStrike">
                <a:solidFill>
                  <a:srgbClr val="666666"/>
                </a:solidFill>
                <a:latin typeface="Arial"/>
                <a:ea typeface="Arial"/>
                <a:cs typeface="Arial"/>
                <a:sym typeface="Arial"/>
              </a:defRPr>
            </a:lvl1pPr>
            <a:lvl2pPr indent="-317500" lvl="1" marL="914400" marR="0" rtl="0" algn="l">
              <a:lnSpc>
                <a:spcPct val="115000"/>
              </a:lnSpc>
              <a:spcBef>
                <a:spcPts val="1600"/>
              </a:spcBef>
              <a:spcAft>
                <a:spcPts val="0"/>
              </a:spcAft>
              <a:buClr>
                <a:srgbClr val="666666"/>
              </a:buClr>
              <a:buSzPts val="1400"/>
              <a:buFont typeface="Arial"/>
              <a:buChar char="○"/>
              <a:defRPr b="0" i="0" sz="1400" u="none" cap="none" strike="noStrike">
                <a:solidFill>
                  <a:srgbClr val="666666"/>
                </a:solidFill>
                <a:latin typeface="Arial"/>
                <a:ea typeface="Arial"/>
                <a:cs typeface="Arial"/>
                <a:sym typeface="Arial"/>
              </a:defRPr>
            </a:lvl2pPr>
            <a:lvl3pPr indent="-317500" lvl="2" marL="1371600" marR="0" rtl="0" algn="l">
              <a:lnSpc>
                <a:spcPct val="115000"/>
              </a:lnSpc>
              <a:spcBef>
                <a:spcPts val="1600"/>
              </a:spcBef>
              <a:spcAft>
                <a:spcPts val="0"/>
              </a:spcAft>
              <a:buClr>
                <a:srgbClr val="666666"/>
              </a:buClr>
              <a:buSzPts val="1400"/>
              <a:buFont typeface="Arial"/>
              <a:buChar char="■"/>
              <a:defRPr b="0" i="0" sz="1400" u="none" cap="none" strike="noStrike">
                <a:solidFill>
                  <a:srgbClr val="666666"/>
                </a:solidFill>
                <a:latin typeface="Arial"/>
                <a:ea typeface="Arial"/>
                <a:cs typeface="Arial"/>
                <a:sym typeface="Arial"/>
              </a:defRPr>
            </a:lvl3pPr>
            <a:lvl4pPr indent="-317500" lvl="3" marL="1828800" marR="0" rtl="0" algn="l">
              <a:lnSpc>
                <a:spcPct val="115000"/>
              </a:lnSpc>
              <a:spcBef>
                <a:spcPts val="1600"/>
              </a:spcBef>
              <a:spcAft>
                <a:spcPts val="0"/>
              </a:spcAft>
              <a:buClr>
                <a:srgbClr val="666666"/>
              </a:buClr>
              <a:buSzPts val="1400"/>
              <a:buFont typeface="Arial"/>
              <a:buChar char="●"/>
              <a:defRPr b="0" i="0" sz="1400" u="none" cap="none" strike="noStrike">
                <a:solidFill>
                  <a:srgbClr val="666666"/>
                </a:solidFill>
                <a:latin typeface="Arial"/>
                <a:ea typeface="Arial"/>
                <a:cs typeface="Arial"/>
                <a:sym typeface="Arial"/>
              </a:defRPr>
            </a:lvl4pPr>
            <a:lvl5pPr indent="-317500" lvl="4" marL="2286000" marR="0" rtl="0" algn="l">
              <a:lnSpc>
                <a:spcPct val="115000"/>
              </a:lnSpc>
              <a:spcBef>
                <a:spcPts val="1600"/>
              </a:spcBef>
              <a:spcAft>
                <a:spcPts val="0"/>
              </a:spcAft>
              <a:buClr>
                <a:srgbClr val="666666"/>
              </a:buClr>
              <a:buSzPts val="1400"/>
              <a:buFont typeface="Arial"/>
              <a:buChar char="○"/>
              <a:defRPr b="0" i="0" sz="1400" u="none" cap="none" strike="noStrike">
                <a:solidFill>
                  <a:srgbClr val="666666"/>
                </a:solidFill>
                <a:latin typeface="Arial"/>
                <a:ea typeface="Arial"/>
                <a:cs typeface="Arial"/>
                <a:sym typeface="Arial"/>
              </a:defRPr>
            </a:lvl5pPr>
            <a:lvl6pPr indent="-317500" lvl="5" marL="2743200" marR="0" rtl="0" algn="l">
              <a:lnSpc>
                <a:spcPct val="115000"/>
              </a:lnSpc>
              <a:spcBef>
                <a:spcPts val="1600"/>
              </a:spcBef>
              <a:spcAft>
                <a:spcPts val="0"/>
              </a:spcAft>
              <a:buClr>
                <a:srgbClr val="666666"/>
              </a:buClr>
              <a:buSzPts val="1400"/>
              <a:buFont typeface="Arial"/>
              <a:buChar char="■"/>
              <a:defRPr b="0" i="0" sz="1400" u="none" cap="none" strike="noStrike">
                <a:solidFill>
                  <a:srgbClr val="666666"/>
                </a:solidFill>
                <a:latin typeface="Arial"/>
                <a:ea typeface="Arial"/>
                <a:cs typeface="Arial"/>
                <a:sym typeface="Arial"/>
              </a:defRPr>
            </a:lvl6pPr>
            <a:lvl7pPr indent="-317500" lvl="6" marL="3200400" marR="0" rtl="0" algn="l">
              <a:lnSpc>
                <a:spcPct val="115000"/>
              </a:lnSpc>
              <a:spcBef>
                <a:spcPts val="1600"/>
              </a:spcBef>
              <a:spcAft>
                <a:spcPts val="0"/>
              </a:spcAft>
              <a:buClr>
                <a:srgbClr val="666666"/>
              </a:buClr>
              <a:buSzPts val="1400"/>
              <a:buFont typeface="Arial"/>
              <a:buChar char="●"/>
              <a:defRPr b="0" i="0" sz="1400" u="none" cap="none" strike="noStrike">
                <a:solidFill>
                  <a:srgbClr val="666666"/>
                </a:solidFill>
                <a:latin typeface="Arial"/>
                <a:ea typeface="Arial"/>
                <a:cs typeface="Arial"/>
                <a:sym typeface="Arial"/>
              </a:defRPr>
            </a:lvl7pPr>
            <a:lvl8pPr indent="-317500" lvl="7" marL="3657600" marR="0" rtl="0" algn="l">
              <a:lnSpc>
                <a:spcPct val="115000"/>
              </a:lnSpc>
              <a:spcBef>
                <a:spcPts val="1600"/>
              </a:spcBef>
              <a:spcAft>
                <a:spcPts val="0"/>
              </a:spcAft>
              <a:buClr>
                <a:srgbClr val="666666"/>
              </a:buClr>
              <a:buSzPts val="1400"/>
              <a:buFont typeface="Arial"/>
              <a:buChar char="○"/>
              <a:defRPr b="0" i="0" sz="1400" u="none" cap="none" strike="noStrike">
                <a:solidFill>
                  <a:srgbClr val="666666"/>
                </a:solidFill>
                <a:latin typeface="Arial"/>
                <a:ea typeface="Arial"/>
                <a:cs typeface="Arial"/>
                <a:sym typeface="Arial"/>
              </a:defRPr>
            </a:lvl8pPr>
            <a:lvl9pPr indent="-317500" lvl="8" marL="4114800" marR="0" rtl="0" algn="l">
              <a:lnSpc>
                <a:spcPct val="115000"/>
              </a:lnSpc>
              <a:spcBef>
                <a:spcPts val="1600"/>
              </a:spcBef>
              <a:spcAft>
                <a:spcPts val="1600"/>
              </a:spcAft>
              <a:buClr>
                <a:srgbClr val="666666"/>
              </a:buClr>
              <a:buSzPts val="1400"/>
              <a:buFont typeface="Arial"/>
              <a:buChar char="■"/>
              <a:defRPr b="0" i="0" sz="1400" u="none" cap="none" strike="noStrike">
                <a:solidFill>
                  <a:srgbClr val="666666"/>
                </a:solidFill>
                <a:latin typeface="Arial"/>
                <a:ea typeface="Arial"/>
                <a:cs typeface="Arial"/>
                <a:sym typeface="Arial"/>
              </a:defRPr>
            </a:lvl9pPr>
          </a:lstStyle>
          <a:p/>
        </p:txBody>
      </p:sp>
      <p:sp>
        <p:nvSpPr>
          <p:cNvPr id="8" name="Google Shape;8;p21"/>
          <p:cNvSpPr txBox="1"/>
          <p:nvPr>
            <p:ph idx="12" type="sldNum"/>
          </p:nvPr>
        </p:nvSpPr>
        <p:spPr>
          <a:xfrm>
            <a:off x="8832200" y="4829300"/>
            <a:ext cx="311700" cy="314100"/>
          </a:xfrm>
          <a:prstGeom prst="rect">
            <a:avLst/>
          </a:prstGeom>
          <a:noFill/>
          <a:ln>
            <a:noFill/>
          </a:ln>
        </p:spPr>
        <p:txBody>
          <a:bodyPr anchorCtr="0" anchor="ctr" bIns="91425" lIns="91425" spcFirstLastPara="1" rIns="91425" wrap="square" tIns="91425">
            <a:noAutofit/>
          </a:bodyPr>
          <a:lstStyle>
            <a:lvl1pPr indent="0" lvl="0"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Arial"/>
                <a:ea typeface="Arial"/>
                <a:cs typeface="Arial"/>
                <a:sym typeface="Arial"/>
              </a:defRPr>
            </a:lvl1pPr>
            <a:lvl2pPr indent="0" lvl="1"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Arial"/>
                <a:ea typeface="Arial"/>
                <a:cs typeface="Arial"/>
                <a:sym typeface="Arial"/>
              </a:defRPr>
            </a:lvl2pPr>
            <a:lvl3pPr indent="0" lvl="2"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Arial"/>
                <a:ea typeface="Arial"/>
                <a:cs typeface="Arial"/>
                <a:sym typeface="Arial"/>
              </a:defRPr>
            </a:lvl3pPr>
            <a:lvl4pPr indent="0" lvl="3"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Arial"/>
                <a:ea typeface="Arial"/>
                <a:cs typeface="Arial"/>
                <a:sym typeface="Arial"/>
              </a:defRPr>
            </a:lvl4pPr>
            <a:lvl5pPr indent="0" lvl="4"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Arial"/>
                <a:ea typeface="Arial"/>
                <a:cs typeface="Arial"/>
                <a:sym typeface="Arial"/>
              </a:defRPr>
            </a:lvl5pPr>
            <a:lvl6pPr indent="0" lvl="5"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Arial"/>
                <a:ea typeface="Arial"/>
                <a:cs typeface="Arial"/>
                <a:sym typeface="Arial"/>
              </a:defRPr>
            </a:lvl6pPr>
            <a:lvl7pPr indent="0" lvl="6"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Arial"/>
                <a:ea typeface="Arial"/>
                <a:cs typeface="Arial"/>
                <a:sym typeface="Arial"/>
              </a:defRPr>
            </a:lvl7pPr>
            <a:lvl8pPr indent="0" lvl="7"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Arial"/>
                <a:ea typeface="Arial"/>
                <a:cs typeface="Arial"/>
                <a:sym typeface="Arial"/>
              </a:defRPr>
            </a:lvl8pPr>
            <a:lvl9pPr indent="0" lvl="8"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GB"/>
              <a:t>‹#›</a:t>
            </a:fld>
            <a:endParaRPr/>
          </a:p>
        </p:txBody>
      </p:sp>
      <p:sp>
        <p:nvSpPr>
          <p:cNvPr id="9" name="Google Shape;9;p21"/>
          <p:cNvSpPr txBox="1"/>
          <p:nvPr/>
        </p:nvSpPr>
        <p:spPr>
          <a:xfrm>
            <a:off x="0" y="4829375"/>
            <a:ext cx="1572300" cy="314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200"/>
              <a:buFont typeface="Arial"/>
              <a:buNone/>
            </a:pPr>
            <a:r>
              <a:rPr b="0" i="0" lang="en-GB" sz="1200" u="none" cap="none" strike="noStrike">
                <a:solidFill>
                  <a:srgbClr val="666666"/>
                </a:solidFill>
                <a:latin typeface="Arial"/>
                <a:ea typeface="Arial"/>
                <a:cs typeface="Arial"/>
                <a:sym typeface="Arial"/>
              </a:rPr>
              <a:t>MONK MAKES LTD</a:t>
            </a:r>
            <a:endParaRPr b="0" i="0" sz="1200" u="none" cap="none" strike="noStrike">
              <a:solidFill>
                <a:srgbClr val="666666"/>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196">
          <p15:clr>
            <a:srgbClr val="EA4335"/>
          </p15:clr>
        </p15:guide>
        <p15:guide id="2" orient="horz" pos="196">
          <p15:clr>
            <a:srgbClr val="EA4335"/>
          </p15:clr>
        </p15:guide>
        <p15:guide id="3" orient="horz" pos="641">
          <p15:clr>
            <a:srgbClr val="EA4335"/>
          </p15:clr>
        </p15:guide>
        <p15:guide id="4" pos="2776">
          <p15:clr>
            <a:srgbClr val="EA4335"/>
          </p15:clr>
        </p15:guide>
        <p15:guide id="5" orient="horz" pos="812">
          <p15:clr>
            <a:srgbClr val="EA4335"/>
          </p15:clr>
        </p15:guide>
        <p15:guide id="6" pos="2984">
          <p15:clr>
            <a:srgbClr val="EA4335"/>
          </p15:clr>
        </p15:guide>
        <p15:guide id="7" pos="5564">
          <p15:clr>
            <a:srgbClr val="EA4335"/>
          </p15:clr>
        </p15:guide>
        <p15:guide id="8" orient="horz" pos="2592">
          <p15:clr>
            <a:srgbClr val="EA4335"/>
          </p15:clr>
        </p15:guide>
        <p15:guide id="9" pos="2448">
          <p15:clr>
            <a:srgbClr val="EA4335"/>
          </p15:clr>
        </p15:guide>
        <p15:guide id="10" pos="3312">
          <p15:clr>
            <a:srgbClr val="EA4335"/>
          </p15:clr>
        </p15:guide>
        <p15:guide id="11" orient="horz" pos="3041">
          <p15:clr>
            <a:srgbClr val="EA4335"/>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4.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6.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3.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9.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0.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 name="Shape 26"/>
        <p:cNvGrpSpPr/>
        <p:nvPr/>
      </p:nvGrpSpPr>
      <p:grpSpPr>
        <a:xfrm>
          <a:off x="0" y="0"/>
          <a:ext cx="0" cy="0"/>
          <a:chOff x="0" y="0"/>
          <a:chExt cx="0" cy="0"/>
        </a:xfrm>
      </p:grpSpPr>
      <p:sp>
        <p:nvSpPr>
          <p:cNvPr id="27" name="Google Shape;27;p1"/>
          <p:cNvSpPr txBox="1"/>
          <p:nvPr>
            <p:ph type="title"/>
          </p:nvPr>
        </p:nvSpPr>
        <p:spPr>
          <a:xfrm>
            <a:off x="90350" y="470725"/>
            <a:ext cx="8095800" cy="2034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GB" sz="4800"/>
              <a:t>Slider number</a:t>
            </a:r>
            <a:endParaRPr sz="4800"/>
          </a:p>
        </p:txBody>
      </p:sp>
      <p:sp>
        <p:nvSpPr>
          <p:cNvPr id="28" name="Google Shape;28;p1"/>
          <p:cNvSpPr txBox="1"/>
          <p:nvPr>
            <p:ph idx="1" type="subTitle"/>
          </p:nvPr>
        </p:nvSpPr>
        <p:spPr>
          <a:xfrm>
            <a:off x="532725" y="2665400"/>
            <a:ext cx="4204500" cy="1896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n-GB" sz="1900">
                <a:latin typeface="Arial"/>
                <a:ea typeface="Arial"/>
                <a:cs typeface="Arial"/>
                <a:sym typeface="Arial"/>
              </a:rPr>
              <a:t>KS3 - Slider</a:t>
            </a:r>
            <a:endParaRPr sz="1900">
              <a:latin typeface="Arial"/>
              <a:ea typeface="Arial"/>
              <a:cs typeface="Arial"/>
              <a:sym typeface="Arial"/>
            </a:endParaRPr>
          </a:p>
          <a:p>
            <a:pPr indent="0" lvl="0" marL="0" rtl="0" algn="l">
              <a:lnSpc>
                <a:spcPct val="115000"/>
              </a:lnSpc>
              <a:spcBef>
                <a:spcPts val="1600"/>
              </a:spcBef>
              <a:spcAft>
                <a:spcPts val="0"/>
              </a:spcAft>
              <a:buSzPts val="1800"/>
              <a:buNone/>
            </a:pPr>
            <a:r>
              <a:t/>
            </a:r>
            <a:endParaRPr sz="1900">
              <a:latin typeface="Arial"/>
              <a:ea typeface="Arial"/>
              <a:cs typeface="Arial"/>
              <a:sym typeface="Arial"/>
            </a:endParaRPr>
          </a:p>
          <a:p>
            <a:pPr indent="0" lvl="0" marL="0" rtl="0" algn="l">
              <a:lnSpc>
                <a:spcPct val="115000"/>
              </a:lnSpc>
              <a:spcBef>
                <a:spcPts val="1600"/>
              </a:spcBef>
              <a:spcAft>
                <a:spcPts val="1600"/>
              </a:spcAft>
              <a:buSzPts val="1800"/>
              <a:buNone/>
            </a:pPr>
            <a:r>
              <a:rPr b="1" lang="en-GB" sz="1900">
                <a:latin typeface="Arial"/>
                <a:ea typeface="Arial"/>
                <a:cs typeface="Arial"/>
                <a:sym typeface="Arial"/>
              </a:rPr>
              <a:t>Focus on: introduction to slider and casting data types</a:t>
            </a:r>
            <a:endParaRPr b="1" sz="1900">
              <a:latin typeface="Arial"/>
              <a:ea typeface="Arial"/>
              <a:cs typeface="Arial"/>
              <a:sym typeface="Arial"/>
            </a:endParaRPr>
          </a:p>
        </p:txBody>
      </p:sp>
      <p:pic>
        <p:nvPicPr>
          <p:cNvPr id="29" name="Google Shape;29;p1"/>
          <p:cNvPicPr preferRelativeResize="0"/>
          <p:nvPr/>
        </p:nvPicPr>
        <p:blipFill rotWithShape="1">
          <a:blip r:embed="rId3">
            <a:alphaModFix/>
          </a:blip>
          <a:srcRect b="0" l="0" r="0" t="0"/>
          <a:stretch/>
        </p:blipFill>
        <p:spPr>
          <a:xfrm>
            <a:off x="4944925" y="1017598"/>
            <a:ext cx="3702048" cy="3702048"/>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5"/>
          <p:cNvSpPr txBox="1"/>
          <p:nvPr>
            <p:ph type="title"/>
          </p:nvPr>
        </p:nvSpPr>
        <p:spPr>
          <a:xfrm>
            <a:off x="146350" y="310900"/>
            <a:ext cx="88527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Predict: students view code and attempt overview code conversation</a:t>
            </a:r>
            <a:endParaRPr/>
          </a:p>
        </p:txBody>
      </p:sp>
      <p:sp>
        <p:nvSpPr>
          <p:cNvPr id="104" name="Google Shape;104;p5"/>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05" name="Google Shape;105;p5"/>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Arial"/>
              <a:buNone/>
            </a:pPr>
            <a:r>
              <a:rPr b="0" i="0" lang="en-GB" sz="1400" u="none" cap="none" strike="noStrike">
                <a:solidFill>
                  <a:srgbClr val="666666"/>
                </a:solidFill>
                <a:latin typeface="Arial"/>
                <a:ea typeface="Arial"/>
                <a:cs typeface="Arial"/>
                <a:sym typeface="Arial"/>
              </a:rPr>
              <a:t>PRIMM</a:t>
            </a:r>
            <a:endParaRPr b="0" i="0" sz="1400" u="none" cap="none" strike="noStrike">
              <a:solidFill>
                <a:srgbClr val="666666"/>
              </a:solidFill>
              <a:latin typeface="Arial"/>
              <a:ea typeface="Arial"/>
              <a:cs typeface="Arial"/>
              <a:sym typeface="Arial"/>
            </a:endParaRPr>
          </a:p>
        </p:txBody>
      </p:sp>
      <p:sp>
        <p:nvSpPr>
          <p:cNvPr id="106" name="Google Shape;106;p5"/>
          <p:cNvSpPr txBox="1"/>
          <p:nvPr/>
        </p:nvSpPr>
        <p:spPr>
          <a:xfrm>
            <a:off x="310900" y="1017725"/>
            <a:ext cx="8449500" cy="918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en-GB" sz="2000" u="none" cap="none" strike="noStrike">
                <a:solidFill>
                  <a:srgbClr val="434343"/>
                </a:solidFill>
                <a:latin typeface="Arial"/>
                <a:ea typeface="Arial"/>
                <a:cs typeface="Arial"/>
                <a:sym typeface="Arial"/>
              </a:rPr>
              <a:t>Look at the code conversation template for the </a:t>
            </a:r>
            <a:r>
              <a:rPr b="1" i="0" lang="en-GB" sz="2000" u="none" cap="none" strike="noStrike">
                <a:solidFill>
                  <a:srgbClr val="434343"/>
                </a:solidFill>
                <a:latin typeface="Arial"/>
                <a:ea typeface="Arial"/>
                <a:cs typeface="Arial"/>
                <a:sym typeface="Arial"/>
              </a:rPr>
              <a:t>slider number </a:t>
            </a:r>
            <a:r>
              <a:rPr b="0" i="0" lang="en-GB" sz="2000" u="none" cap="none" strike="noStrike">
                <a:solidFill>
                  <a:srgbClr val="434343"/>
                </a:solidFill>
                <a:latin typeface="Arial"/>
                <a:ea typeface="Arial"/>
                <a:cs typeface="Arial"/>
                <a:sym typeface="Arial"/>
              </a:rPr>
              <a:t>program see if you can predict what the whole program does...don’t worry about detail just yet.</a:t>
            </a:r>
            <a:endParaRPr b="0" i="0" sz="18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800" u="none" cap="none" strike="noStrike">
              <a:solidFill>
                <a:srgbClr val="434343"/>
              </a:solidFill>
              <a:latin typeface="Arial"/>
              <a:ea typeface="Arial"/>
              <a:cs typeface="Arial"/>
              <a:sym typeface="Arial"/>
            </a:endParaRPr>
          </a:p>
        </p:txBody>
      </p:sp>
      <p:pic>
        <p:nvPicPr>
          <p:cNvPr id="107" name="Google Shape;107;p5"/>
          <p:cNvPicPr preferRelativeResize="0"/>
          <p:nvPr/>
        </p:nvPicPr>
        <p:blipFill rotWithShape="1">
          <a:blip r:embed="rId3">
            <a:alphaModFix/>
          </a:blip>
          <a:srcRect b="0" l="0" r="0" t="0"/>
          <a:stretch/>
        </p:blipFill>
        <p:spPr>
          <a:xfrm>
            <a:off x="2553925" y="2048150"/>
            <a:ext cx="3705950" cy="2779448"/>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6"/>
          <p:cNvSpPr txBox="1"/>
          <p:nvPr>
            <p:ph type="title"/>
          </p:nvPr>
        </p:nvSpPr>
        <p:spPr>
          <a:xfrm>
            <a:off x="155100" y="374963"/>
            <a:ext cx="88338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Predict: students view code and attempt overview code conversation</a:t>
            </a:r>
            <a:endParaRPr/>
          </a:p>
        </p:txBody>
      </p:sp>
      <p:sp>
        <p:nvSpPr>
          <p:cNvPr id="113" name="Google Shape;113;p6"/>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14" name="Google Shape;114;p6"/>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Arial"/>
              <a:buNone/>
            </a:pPr>
            <a:r>
              <a:rPr b="0" i="0" lang="en-GB" sz="1400" u="none" cap="none" strike="noStrike">
                <a:solidFill>
                  <a:srgbClr val="666666"/>
                </a:solidFill>
                <a:latin typeface="Arial"/>
                <a:ea typeface="Arial"/>
                <a:cs typeface="Arial"/>
                <a:sym typeface="Arial"/>
              </a:rPr>
              <a:t>PRIMM</a:t>
            </a:r>
            <a:endParaRPr b="0" i="0" sz="1400" u="none" cap="none" strike="noStrike">
              <a:solidFill>
                <a:srgbClr val="666666"/>
              </a:solidFill>
              <a:latin typeface="Arial"/>
              <a:ea typeface="Arial"/>
              <a:cs typeface="Arial"/>
              <a:sym typeface="Arial"/>
            </a:endParaRPr>
          </a:p>
        </p:txBody>
      </p:sp>
      <p:sp>
        <p:nvSpPr>
          <p:cNvPr id="115" name="Google Shape;115;p6"/>
          <p:cNvSpPr txBox="1"/>
          <p:nvPr/>
        </p:nvSpPr>
        <p:spPr>
          <a:xfrm>
            <a:off x="311150" y="1081775"/>
            <a:ext cx="5790900" cy="35385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Arial"/>
                <a:ea typeface="Arial"/>
                <a:cs typeface="Arial"/>
                <a:sym typeface="Arial"/>
              </a:rPr>
              <a:t>Turn to your partner and discuss what you think the whole program is doing.  Can you express it in a couple of sentences?</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Arial"/>
                <a:ea typeface="Arial"/>
                <a:cs typeface="Arial"/>
                <a:sym typeface="Arial"/>
              </a:rPr>
              <a:t>This program displays a single digit between 0 and 9 depending on the position of the slider.</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p:txBody>
      </p:sp>
      <p:pic>
        <p:nvPicPr>
          <p:cNvPr id="116" name="Google Shape;116;p6"/>
          <p:cNvPicPr preferRelativeResize="0"/>
          <p:nvPr/>
        </p:nvPicPr>
        <p:blipFill rotWithShape="1">
          <a:blip r:embed="rId3">
            <a:alphaModFix/>
          </a:blip>
          <a:srcRect b="0" l="0" r="0" t="0"/>
          <a:stretch/>
        </p:blipFill>
        <p:spPr>
          <a:xfrm>
            <a:off x="6254450" y="1234179"/>
            <a:ext cx="2578400" cy="2029533"/>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5">
                                            <p:txEl>
                                              <p:pRg end="0" st="0"/>
                                            </p:txEl>
                                          </p:spTgt>
                                        </p:tgtEl>
                                        <p:attrNameLst>
                                          <p:attrName>style.visibility</p:attrName>
                                        </p:attrNameLst>
                                      </p:cBhvr>
                                      <p:to>
                                        <p:strVal val="visible"/>
                                      </p:to>
                                    </p:set>
                                    <p:animEffect filter="fade" transition="in">
                                      <p:cBhvr>
                                        <p:cTn dur="1000"/>
                                        <p:tgtEl>
                                          <p:spTgt spid="11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5">
                                            <p:txEl>
                                              <p:pRg end="1" st="1"/>
                                            </p:txEl>
                                          </p:spTgt>
                                        </p:tgtEl>
                                        <p:attrNameLst>
                                          <p:attrName>style.visibility</p:attrName>
                                        </p:attrNameLst>
                                      </p:cBhvr>
                                      <p:to>
                                        <p:strVal val="visible"/>
                                      </p:to>
                                    </p:set>
                                    <p:animEffect filter="fade" transition="in">
                                      <p:cBhvr>
                                        <p:cTn dur="1000"/>
                                        <p:tgtEl>
                                          <p:spTgt spid="11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5">
                                            <p:txEl>
                                              <p:pRg end="2" st="2"/>
                                            </p:txEl>
                                          </p:spTgt>
                                        </p:tgtEl>
                                        <p:attrNameLst>
                                          <p:attrName>style.visibility</p:attrName>
                                        </p:attrNameLst>
                                      </p:cBhvr>
                                      <p:to>
                                        <p:strVal val="visible"/>
                                      </p:to>
                                    </p:set>
                                    <p:animEffect filter="fade" transition="in">
                                      <p:cBhvr>
                                        <p:cTn dur="1000"/>
                                        <p:tgtEl>
                                          <p:spTgt spid="115">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5">
                                            <p:txEl>
                                              <p:pRg end="3" st="3"/>
                                            </p:txEl>
                                          </p:spTgt>
                                        </p:tgtEl>
                                        <p:attrNameLst>
                                          <p:attrName>style.visibility</p:attrName>
                                        </p:attrNameLst>
                                      </p:cBhvr>
                                      <p:to>
                                        <p:strVal val="visible"/>
                                      </p:to>
                                    </p:set>
                                    <p:animEffect filter="fade" transition="in">
                                      <p:cBhvr>
                                        <p:cTn dur="1000"/>
                                        <p:tgtEl>
                                          <p:spTgt spid="115">
                                            <p:txEl>
                                              <p:pRg end="3" st="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7"/>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Run: students compile the circuit, flash and run the code </a:t>
            </a:r>
            <a:endParaRPr/>
          </a:p>
        </p:txBody>
      </p:sp>
      <p:sp>
        <p:nvSpPr>
          <p:cNvPr id="122" name="Google Shape;122;p7"/>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23" name="Google Shape;123;p7"/>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Arial"/>
              <a:buNone/>
            </a:pPr>
            <a:r>
              <a:rPr b="0" i="0" lang="en-GB" sz="1400" u="none" cap="none" strike="noStrike">
                <a:solidFill>
                  <a:srgbClr val="666666"/>
                </a:solidFill>
                <a:latin typeface="Arial"/>
                <a:ea typeface="Arial"/>
                <a:cs typeface="Arial"/>
                <a:sym typeface="Arial"/>
              </a:rPr>
              <a:t>PRIMM</a:t>
            </a:r>
            <a:endParaRPr b="0" i="0" sz="1400" u="none" cap="none" strike="noStrike">
              <a:solidFill>
                <a:srgbClr val="666666"/>
              </a:solidFill>
              <a:latin typeface="Arial"/>
              <a:ea typeface="Arial"/>
              <a:cs typeface="Arial"/>
              <a:sym typeface="Arial"/>
            </a:endParaRPr>
          </a:p>
        </p:txBody>
      </p:sp>
      <p:sp>
        <p:nvSpPr>
          <p:cNvPr id="124" name="Google Shape;124;p7"/>
          <p:cNvSpPr txBox="1"/>
          <p:nvPr/>
        </p:nvSpPr>
        <p:spPr>
          <a:xfrm>
            <a:off x="449125" y="1173575"/>
            <a:ext cx="1673700" cy="3129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Put the circuit together as it appears on this diagram.  Each of the alligator clip leads does the same job, irrespective of colour. </a:t>
            </a:r>
            <a:endParaRPr b="0" i="0" sz="1800" u="none" cap="none" strike="noStrike">
              <a:solidFill>
                <a:srgbClr val="666666"/>
              </a:solidFill>
              <a:latin typeface="Arial"/>
              <a:ea typeface="Arial"/>
              <a:cs typeface="Arial"/>
              <a:sym typeface="Arial"/>
            </a:endParaRPr>
          </a:p>
        </p:txBody>
      </p:sp>
      <p:sp>
        <p:nvSpPr>
          <p:cNvPr id="125" name="Google Shape;125;p7"/>
          <p:cNvSpPr txBox="1"/>
          <p:nvPr/>
        </p:nvSpPr>
        <p:spPr>
          <a:xfrm>
            <a:off x="5475350" y="1157850"/>
            <a:ext cx="3555900" cy="3537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Flash the code for the slider number program to your micro:bit.  As you move the slider from left to right the reading on the micro:bit increases from 0 to 9.</a:t>
            </a:r>
            <a:endParaRPr b="0" i="0" sz="1800" u="none" cap="none" strike="noStrike">
              <a:solidFill>
                <a:srgbClr val="666666"/>
              </a:solidFill>
              <a:latin typeface="Arial"/>
              <a:ea typeface="Arial"/>
              <a:cs typeface="Arial"/>
              <a:sym typeface="Arial"/>
            </a:endParaRPr>
          </a:p>
        </p:txBody>
      </p:sp>
      <p:pic>
        <p:nvPicPr>
          <p:cNvPr id="126" name="Google Shape;126;p7"/>
          <p:cNvPicPr preferRelativeResize="0"/>
          <p:nvPr/>
        </p:nvPicPr>
        <p:blipFill rotWithShape="1">
          <a:blip r:embed="rId3">
            <a:alphaModFix/>
          </a:blip>
          <a:srcRect b="0" l="0" r="0" t="0"/>
          <a:stretch/>
        </p:blipFill>
        <p:spPr>
          <a:xfrm>
            <a:off x="2275225" y="1170100"/>
            <a:ext cx="3047724" cy="2741047"/>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8"/>
          <p:cNvSpPr txBox="1"/>
          <p:nvPr>
            <p:ph type="title"/>
          </p:nvPr>
        </p:nvSpPr>
        <p:spPr>
          <a:xfrm>
            <a:off x="146350" y="481225"/>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solidFill>
                <a:srgbClr val="434343"/>
              </a:solidFill>
            </a:endParaRPr>
          </a:p>
        </p:txBody>
      </p:sp>
      <p:sp>
        <p:nvSpPr>
          <p:cNvPr id="132" name="Google Shape;132;p8"/>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33" name="Google Shape;133;p8"/>
          <p:cNvSpPr txBox="1"/>
          <p:nvPr>
            <p:ph idx="4294967295" type="subTitle"/>
          </p:nvPr>
        </p:nvSpPr>
        <p:spPr>
          <a:xfrm>
            <a:off x="146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Arial"/>
              <a:buNone/>
            </a:pPr>
            <a:r>
              <a:rPr b="0" i="0" lang="en-GB" sz="1400" u="none" cap="none" strike="noStrike">
                <a:solidFill>
                  <a:srgbClr val="434343"/>
                </a:solidFill>
                <a:latin typeface="Arial"/>
                <a:ea typeface="Arial"/>
                <a:cs typeface="Arial"/>
                <a:sym typeface="Arial"/>
              </a:rPr>
              <a:t>PRIMM</a:t>
            </a:r>
            <a:endParaRPr b="0" i="0" sz="1400" u="none" cap="none" strike="noStrike">
              <a:solidFill>
                <a:srgbClr val="434343"/>
              </a:solidFill>
              <a:latin typeface="Arial"/>
              <a:ea typeface="Arial"/>
              <a:cs typeface="Arial"/>
              <a:sym typeface="Arial"/>
            </a:endParaRPr>
          </a:p>
        </p:txBody>
      </p:sp>
      <p:sp>
        <p:nvSpPr>
          <p:cNvPr id="134" name="Google Shape;134;p8"/>
          <p:cNvSpPr txBox="1"/>
          <p:nvPr/>
        </p:nvSpPr>
        <p:spPr>
          <a:xfrm>
            <a:off x="228700" y="1355150"/>
            <a:ext cx="8522100" cy="3472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434343"/>
                </a:solidFill>
                <a:latin typeface="Arial"/>
                <a:ea typeface="Arial"/>
                <a:cs typeface="Arial"/>
                <a:sym typeface="Arial"/>
              </a:rPr>
              <a:t>But what is it really doing - what would a programmer say?</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434343"/>
                </a:solidFill>
                <a:latin typeface="Arial"/>
                <a:ea typeface="Arial"/>
                <a:cs typeface="Arial"/>
                <a:sym typeface="Arial"/>
              </a:rPr>
              <a:t>What were the highlights of the code?</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434343"/>
                </a:solidFill>
                <a:latin typeface="Arial"/>
                <a:ea typeface="Arial"/>
                <a:cs typeface="Arial"/>
                <a:sym typeface="Arial"/>
              </a:rPr>
              <a:t>i.e. What programming features did you spot?  Can you find at least 5?</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p:txBody>
      </p:sp>
      <p:pic>
        <p:nvPicPr>
          <p:cNvPr id="135" name="Google Shape;135;p8"/>
          <p:cNvPicPr preferRelativeResize="0"/>
          <p:nvPr/>
        </p:nvPicPr>
        <p:blipFill rotWithShape="1">
          <a:blip r:embed="rId3">
            <a:alphaModFix/>
          </a:blip>
          <a:srcRect b="0" l="0" r="0" t="0"/>
          <a:stretch/>
        </p:blipFill>
        <p:spPr>
          <a:xfrm>
            <a:off x="2652695" y="2156485"/>
            <a:ext cx="3509400" cy="2151338"/>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gaf31acb8cb_0_8"/>
          <p:cNvSpPr txBox="1"/>
          <p:nvPr>
            <p:ph type="title"/>
          </p:nvPr>
        </p:nvSpPr>
        <p:spPr>
          <a:xfrm>
            <a:off x="146350" y="481225"/>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solidFill>
                <a:srgbClr val="434343"/>
              </a:solidFill>
            </a:endParaRPr>
          </a:p>
        </p:txBody>
      </p:sp>
      <p:sp>
        <p:nvSpPr>
          <p:cNvPr id="141" name="Google Shape;141;gaf31acb8cb_0_8"/>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42" name="Google Shape;142;gaf31acb8cb_0_8"/>
          <p:cNvSpPr txBox="1"/>
          <p:nvPr>
            <p:ph idx="4294967295" type="subTitle"/>
          </p:nvPr>
        </p:nvSpPr>
        <p:spPr>
          <a:xfrm>
            <a:off x="146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Arial"/>
              <a:buNone/>
            </a:pPr>
            <a:r>
              <a:rPr b="0" i="0" lang="en-GB" sz="1400" u="none" cap="none" strike="noStrike">
                <a:solidFill>
                  <a:srgbClr val="434343"/>
                </a:solidFill>
                <a:latin typeface="Arial"/>
                <a:ea typeface="Arial"/>
                <a:cs typeface="Arial"/>
                <a:sym typeface="Arial"/>
              </a:rPr>
              <a:t>PRIMM</a:t>
            </a:r>
            <a:endParaRPr b="0" i="0" sz="1400" u="none" cap="none" strike="noStrike">
              <a:solidFill>
                <a:srgbClr val="434343"/>
              </a:solidFill>
              <a:latin typeface="Arial"/>
              <a:ea typeface="Arial"/>
              <a:cs typeface="Arial"/>
              <a:sym typeface="Arial"/>
            </a:endParaRPr>
          </a:p>
        </p:txBody>
      </p:sp>
      <p:cxnSp>
        <p:nvCxnSpPr>
          <p:cNvPr id="143" name="Google Shape;143;gaf31acb8cb_0_8"/>
          <p:cNvCxnSpPr/>
          <p:nvPr/>
        </p:nvCxnSpPr>
        <p:spPr>
          <a:xfrm>
            <a:off x="2721325" y="3846450"/>
            <a:ext cx="615600" cy="6600"/>
          </a:xfrm>
          <a:prstGeom prst="straightConnector1">
            <a:avLst/>
          </a:prstGeom>
          <a:noFill/>
          <a:ln cap="flat" cmpd="sng" w="9525">
            <a:solidFill>
              <a:schemeClr val="dk2"/>
            </a:solidFill>
            <a:prstDash val="solid"/>
            <a:round/>
            <a:headEnd len="sm" w="sm" type="none"/>
            <a:tailEnd len="sm" w="sm" type="none"/>
          </a:ln>
        </p:spPr>
      </p:cxnSp>
      <p:cxnSp>
        <p:nvCxnSpPr>
          <p:cNvPr id="144" name="Google Shape;144;gaf31acb8cb_0_8"/>
          <p:cNvCxnSpPr/>
          <p:nvPr/>
        </p:nvCxnSpPr>
        <p:spPr>
          <a:xfrm>
            <a:off x="2721325" y="3846450"/>
            <a:ext cx="468000" cy="6600"/>
          </a:xfrm>
          <a:prstGeom prst="straightConnector1">
            <a:avLst/>
          </a:prstGeom>
          <a:noFill/>
          <a:ln cap="flat" cmpd="sng" w="9525">
            <a:solidFill>
              <a:schemeClr val="dk2"/>
            </a:solidFill>
            <a:prstDash val="solid"/>
            <a:round/>
            <a:headEnd len="sm" w="sm" type="none"/>
            <a:tailEnd len="med" w="med" type="triangle"/>
          </a:ln>
        </p:spPr>
      </p:cxnSp>
      <p:cxnSp>
        <p:nvCxnSpPr>
          <p:cNvPr id="145" name="Google Shape;145;gaf31acb8cb_0_8"/>
          <p:cNvCxnSpPr/>
          <p:nvPr/>
        </p:nvCxnSpPr>
        <p:spPr>
          <a:xfrm>
            <a:off x="2636275" y="4350775"/>
            <a:ext cx="1769700" cy="1769700"/>
          </a:xfrm>
          <a:prstGeom prst="straightConnector1">
            <a:avLst/>
          </a:prstGeom>
          <a:noFill/>
          <a:ln cap="flat" cmpd="sng" w="9525">
            <a:solidFill>
              <a:schemeClr val="dk2"/>
            </a:solidFill>
            <a:prstDash val="solid"/>
            <a:round/>
            <a:headEnd len="sm" w="sm" type="none"/>
            <a:tailEnd len="med" w="med" type="triangle"/>
          </a:ln>
        </p:spPr>
      </p:cxnSp>
      <p:pic>
        <p:nvPicPr>
          <p:cNvPr id="146" name="Google Shape;146;gaf31acb8cb_0_8"/>
          <p:cNvPicPr preferRelativeResize="0"/>
          <p:nvPr/>
        </p:nvPicPr>
        <p:blipFill rotWithShape="1">
          <a:blip r:embed="rId3">
            <a:alphaModFix/>
          </a:blip>
          <a:srcRect b="0" l="0" r="0" t="0"/>
          <a:stretch/>
        </p:blipFill>
        <p:spPr>
          <a:xfrm>
            <a:off x="3062725" y="1493275"/>
            <a:ext cx="3816851" cy="3017701"/>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9"/>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52" name="Google Shape;152;p9"/>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53" name="Google Shape;153;p9"/>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Arial"/>
              <a:buNone/>
            </a:pPr>
            <a:r>
              <a:rPr b="0" i="0" lang="en-GB" sz="1400" u="none" cap="none" strike="noStrike">
                <a:solidFill>
                  <a:srgbClr val="666666"/>
                </a:solidFill>
                <a:latin typeface="Arial"/>
                <a:ea typeface="Arial"/>
                <a:cs typeface="Arial"/>
                <a:sym typeface="Arial"/>
              </a:rPr>
              <a:t>PRIMM</a:t>
            </a:r>
            <a:endParaRPr b="0" i="0" sz="1400" u="none" cap="none" strike="noStrike">
              <a:solidFill>
                <a:srgbClr val="666666"/>
              </a:solidFill>
              <a:latin typeface="Arial"/>
              <a:ea typeface="Arial"/>
              <a:cs typeface="Arial"/>
              <a:sym typeface="Arial"/>
            </a:endParaRPr>
          </a:p>
        </p:txBody>
      </p:sp>
      <p:sp>
        <p:nvSpPr>
          <p:cNvPr id="154" name="Google Shape;154;p9"/>
          <p:cNvSpPr txBox="1"/>
          <p:nvPr/>
        </p:nvSpPr>
        <p:spPr>
          <a:xfrm>
            <a:off x="310900" y="1017725"/>
            <a:ext cx="8357400" cy="3811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434343"/>
                </a:solidFill>
                <a:latin typeface="Arial"/>
                <a:ea typeface="Arial"/>
                <a:cs typeface="Arial"/>
                <a:sym typeface="Arial"/>
              </a:rPr>
              <a:t>Programming features:</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434343"/>
                </a:solidFill>
                <a:latin typeface="Arial"/>
                <a:ea typeface="Arial"/>
                <a:cs typeface="Arial"/>
                <a:sym typeface="Arial"/>
              </a:rPr>
              <a:t>Type casting</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434343"/>
                </a:solidFill>
                <a:latin typeface="Arial"/>
                <a:ea typeface="Arial"/>
                <a:cs typeface="Arial"/>
                <a:sym typeface="Arial"/>
              </a:rPr>
              <a:t>In-built functions</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1" lang="en-GB" sz="2000" u="none" cap="none" strike="noStrike">
                <a:solidFill>
                  <a:srgbClr val="434343"/>
                </a:solidFill>
                <a:latin typeface="Arial"/>
                <a:ea typeface="Arial"/>
                <a:cs typeface="Arial"/>
                <a:sym typeface="Arial"/>
              </a:rPr>
              <a:t>While</a:t>
            </a:r>
            <a:r>
              <a:rPr b="0" i="0" lang="en-GB" sz="2000" u="none" cap="none" strike="noStrike">
                <a:solidFill>
                  <a:srgbClr val="434343"/>
                </a:solidFill>
                <a:latin typeface="Arial"/>
                <a:ea typeface="Arial"/>
                <a:cs typeface="Arial"/>
                <a:sym typeface="Arial"/>
              </a:rPr>
              <a:t> loop</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000000"/>
                </a:solidFill>
                <a:latin typeface="Arial"/>
                <a:ea typeface="Arial"/>
                <a:cs typeface="Arial"/>
                <a:sym typeface="Arial"/>
              </a:rPr>
              <a:t>Let’s looks more closely at the functions:</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000000"/>
                </a:solidFill>
                <a:latin typeface="Arial"/>
                <a:ea typeface="Arial"/>
                <a:cs typeface="Arial"/>
                <a:sym typeface="Arial"/>
              </a:rPr>
              <a:t>i.e. What programming features did  you spot?</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pic>
        <p:nvPicPr>
          <p:cNvPr id="155" name="Google Shape;155;p9"/>
          <p:cNvPicPr preferRelativeResize="0"/>
          <p:nvPr/>
        </p:nvPicPr>
        <p:blipFill rotWithShape="1">
          <a:blip r:embed="rId3">
            <a:alphaModFix/>
          </a:blip>
          <a:srcRect b="0" l="0" r="0" t="0"/>
          <a:stretch/>
        </p:blipFill>
        <p:spPr>
          <a:xfrm>
            <a:off x="5758726" y="1926225"/>
            <a:ext cx="2909725" cy="303292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ga5e087ef53_0_0"/>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61" name="Google Shape;161;ga5e087ef53_0_0"/>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62" name="Google Shape;162;ga5e087ef53_0_0"/>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Arial"/>
              <a:buNone/>
            </a:pPr>
            <a:r>
              <a:rPr b="0" i="0" lang="en-GB" sz="1400" u="none" cap="none" strike="noStrike">
                <a:solidFill>
                  <a:srgbClr val="666666"/>
                </a:solidFill>
                <a:latin typeface="Arial"/>
                <a:ea typeface="Arial"/>
                <a:cs typeface="Arial"/>
                <a:sym typeface="Arial"/>
              </a:rPr>
              <a:t>PRIMM</a:t>
            </a:r>
            <a:endParaRPr b="0" i="0" sz="1400" u="none" cap="none" strike="noStrike">
              <a:solidFill>
                <a:srgbClr val="666666"/>
              </a:solidFill>
              <a:latin typeface="Arial"/>
              <a:ea typeface="Arial"/>
              <a:cs typeface="Arial"/>
              <a:sym typeface="Arial"/>
            </a:endParaRPr>
          </a:p>
        </p:txBody>
      </p:sp>
      <p:sp>
        <p:nvSpPr>
          <p:cNvPr id="163" name="Google Shape;163;ga5e087ef53_0_0"/>
          <p:cNvSpPr txBox="1"/>
          <p:nvPr/>
        </p:nvSpPr>
        <p:spPr>
          <a:xfrm>
            <a:off x="310900" y="1017725"/>
            <a:ext cx="7708500" cy="38115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2000"/>
              <a:buFont typeface="Arial"/>
              <a:buNone/>
            </a:pPr>
            <a:r>
              <a:t/>
            </a:r>
            <a:endParaRPr b="1" i="0" sz="2000" u="none" cap="none" strike="noStrike">
              <a:solidFill>
                <a:srgbClr val="666666"/>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2000"/>
              <a:buFont typeface="Arial"/>
              <a:buNone/>
            </a:pPr>
            <a:r>
              <a:rPr b="1" i="0" lang="en-GB" sz="2000" u="none" cap="none" strike="noStrike">
                <a:solidFill>
                  <a:srgbClr val="666666"/>
                </a:solidFill>
                <a:latin typeface="Arial"/>
                <a:ea typeface="Arial"/>
                <a:cs typeface="Arial"/>
                <a:sym typeface="Arial"/>
              </a:rPr>
              <a:t>Starting the micro:bit program</a:t>
            </a:r>
            <a:endParaRPr b="1" i="0" sz="2000" u="none" cap="none" strike="noStrike">
              <a:solidFill>
                <a:srgbClr val="666666"/>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D73A49"/>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Arial"/>
                <a:ea typeface="Arial"/>
                <a:cs typeface="Arial"/>
                <a:sym typeface="Arial"/>
              </a:rPr>
              <a:t>from microbit import * 	 </a:t>
            </a:r>
            <a:endParaRPr b="0" i="0" sz="185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50"/>
              <a:buFont typeface="Arial"/>
              <a:buNone/>
            </a:pPr>
            <a:r>
              <a:t/>
            </a:r>
            <a:endParaRPr b="0" i="0" sz="185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2000"/>
              <a:buFont typeface="Arial"/>
              <a:buNone/>
            </a:pPr>
            <a:r>
              <a:rPr b="1" i="0" lang="en-GB" sz="2000" u="none" cap="none" strike="noStrike">
                <a:solidFill>
                  <a:srgbClr val="666666"/>
                </a:solidFill>
                <a:latin typeface="Arial"/>
                <a:ea typeface="Arial"/>
                <a:cs typeface="Arial"/>
                <a:sym typeface="Arial"/>
              </a:rPr>
              <a:t>What is happening?</a:t>
            </a:r>
            <a:endParaRPr b="1" i="0" sz="2000" u="none" cap="none" strike="noStrike">
              <a:solidFill>
                <a:srgbClr val="666666"/>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2000"/>
              <a:buFont typeface="Arial"/>
              <a:buNone/>
            </a:pPr>
            <a:r>
              <a:t/>
            </a:r>
            <a:endParaRPr b="1" i="0" sz="2000" u="none" cap="none" strike="noStrike">
              <a:solidFill>
                <a:srgbClr val="666666"/>
              </a:solidFill>
              <a:latin typeface="Arial"/>
              <a:ea typeface="Arial"/>
              <a:cs typeface="Arial"/>
              <a:sym typeface="Arial"/>
            </a:endParaRPr>
          </a:p>
          <a:p>
            <a:pPr indent="0" lvl="0" marL="0" marR="0" rtl="0" algn="l">
              <a:lnSpc>
                <a:spcPct val="134482"/>
              </a:lnSpc>
              <a:spcBef>
                <a:spcPts val="0"/>
              </a:spcBef>
              <a:spcAft>
                <a:spcPts val="0"/>
              </a:spcAft>
              <a:buClr>
                <a:srgbClr val="000000"/>
              </a:buClr>
              <a:buSzPts val="1800"/>
              <a:buFont typeface="Arial"/>
              <a:buNone/>
            </a:pPr>
            <a:r>
              <a:rPr b="0" i="0" lang="en-GB" sz="1800" u="none" cap="none" strike="noStrike">
                <a:solidFill>
                  <a:srgbClr val="FF00FF"/>
                </a:solidFill>
                <a:latin typeface="Arial"/>
                <a:ea typeface="Arial"/>
                <a:cs typeface="Arial"/>
                <a:sym typeface="Arial"/>
              </a:rPr>
              <a:t>imports the micro:bit module to give you access to all the hardware that is built-in into your board</a:t>
            </a:r>
            <a:endParaRPr b="0" i="0" sz="1800" u="none" cap="none" strike="noStrike">
              <a:solidFill>
                <a:srgbClr val="000000"/>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2000"/>
              <a:buFont typeface="Arial"/>
              <a:buNone/>
            </a:pPr>
            <a:r>
              <a:t/>
            </a:r>
            <a:endParaRPr b="1" i="0" sz="2000" u="none" cap="none" strike="noStrike">
              <a:solidFill>
                <a:srgbClr val="666666"/>
              </a:solidFill>
              <a:latin typeface="Arial"/>
              <a:ea typeface="Arial"/>
              <a:cs typeface="Arial"/>
              <a:sym typeface="Arial"/>
            </a:endParaRPr>
          </a:p>
        </p:txBody>
      </p:sp>
      <p:pic>
        <p:nvPicPr>
          <p:cNvPr id="164" name="Google Shape;164;ga5e087ef53_0_0"/>
          <p:cNvPicPr preferRelativeResize="0"/>
          <p:nvPr/>
        </p:nvPicPr>
        <p:blipFill rotWithShape="1">
          <a:blip r:embed="rId3">
            <a:alphaModFix/>
          </a:blip>
          <a:srcRect b="0" l="0" r="0" t="0"/>
          <a:stretch/>
        </p:blipFill>
        <p:spPr>
          <a:xfrm>
            <a:off x="5758726" y="797975"/>
            <a:ext cx="2909725" cy="30329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3">
                                            <p:txEl>
                                              <p:pRg end="0" st="0"/>
                                            </p:txEl>
                                          </p:spTgt>
                                        </p:tgtEl>
                                        <p:attrNameLst>
                                          <p:attrName>style.visibility</p:attrName>
                                        </p:attrNameLst>
                                      </p:cBhvr>
                                      <p:to>
                                        <p:strVal val="visible"/>
                                      </p:to>
                                    </p:set>
                                    <p:animEffect filter="fade" transition="in">
                                      <p:cBhvr>
                                        <p:cTn dur="1000"/>
                                        <p:tgtEl>
                                          <p:spTgt spid="16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3">
                                            <p:txEl>
                                              <p:pRg end="1" st="1"/>
                                            </p:txEl>
                                          </p:spTgt>
                                        </p:tgtEl>
                                        <p:attrNameLst>
                                          <p:attrName>style.visibility</p:attrName>
                                        </p:attrNameLst>
                                      </p:cBhvr>
                                      <p:to>
                                        <p:strVal val="visible"/>
                                      </p:to>
                                    </p:set>
                                    <p:animEffect filter="fade" transition="in">
                                      <p:cBhvr>
                                        <p:cTn dur="1000"/>
                                        <p:tgtEl>
                                          <p:spTgt spid="16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3">
                                            <p:txEl>
                                              <p:pRg end="2" st="2"/>
                                            </p:txEl>
                                          </p:spTgt>
                                        </p:tgtEl>
                                        <p:attrNameLst>
                                          <p:attrName>style.visibility</p:attrName>
                                        </p:attrNameLst>
                                      </p:cBhvr>
                                      <p:to>
                                        <p:strVal val="visible"/>
                                      </p:to>
                                    </p:set>
                                    <p:animEffect filter="fade" transition="in">
                                      <p:cBhvr>
                                        <p:cTn dur="1000"/>
                                        <p:tgtEl>
                                          <p:spTgt spid="163">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3">
                                            <p:txEl>
                                              <p:pRg end="3" st="3"/>
                                            </p:txEl>
                                          </p:spTgt>
                                        </p:tgtEl>
                                        <p:attrNameLst>
                                          <p:attrName>style.visibility</p:attrName>
                                        </p:attrNameLst>
                                      </p:cBhvr>
                                      <p:to>
                                        <p:strVal val="visible"/>
                                      </p:to>
                                    </p:set>
                                    <p:animEffect filter="fade" transition="in">
                                      <p:cBhvr>
                                        <p:cTn dur="1000"/>
                                        <p:tgtEl>
                                          <p:spTgt spid="163">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3">
                                            <p:txEl>
                                              <p:pRg end="4" st="4"/>
                                            </p:txEl>
                                          </p:spTgt>
                                        </p:tgtEl>
                                        <p:attrNameLst>
                                          <p:attrName>style.visibility</p:attrName>
                                        </p:attrNameLst>
                                      </p:cBhvr>
                                      <p:to>
                                        <p:strVal val="visible"/>
                                      </p:to>
                                    </p:set>
                                    <p:animEffect filter="fade" transition="in">
                                      <p:cBhvr>
                                        <p:cTn dur="1000"/>
                                        <p:tgtEl>
                                          <p:spTgt spid="163">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3">
                                            <p:txEl>
                                              <p:pRg end="5" st="5"/>
                                            </p:txEl>
                                          </p:spTgt>
                                        </p:tgtEl>
                                        <p:attrNameLst>
                                          <p:attrName>style.visibility</p:attrName>
                                        </p:attrNameLst>
                                      </p:cBhvr>
                                      <p:to>
                                        <p:strVal val="visible"/>
                                      </p:to>
                                    </p:set>
                                    <p:animEffect filter="fade" transition="in">
                                      <p:cBhvr>
                                        <p:cTn dur="1000"/>
                                        <p:tgtEl>
                                          <p:spTgt spid="163">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3">
                                            <p:txEl>
                                              <p:pRg end="6" st="6"/>
                                            </p:txEl>
                                          </p:spTgt>
                                        </p:tgtEl>
                                        <p:attrNameLst>
                                          <p:attrName>style.visibility</p:attrName>
                                        </p:attrNameLst>
                                      </p:cBhvr>
                                      <p:to>
                                        <p:strVal val="visible"/>
                                      </p:to>
                                    </p:set>
                                    <p:animEffect filter="fade" transition="in">
                                      <p:cBhvr>
                                        <p:cTn dur="1000"/>
                                        <p:tgtEl>
                                          <p:spTgt spid="163">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3">
                                            <p:txEl>
                                              <p:pRg end="7" st="7"/>
                                            </p:txEl>
                                          </p:spTgt>
                                        </p:tgtEl>
                                        <p:attrNameLst>
                                          <p:attrName>style.visibility</p:attrName>
                                        </p:attrNameLst>
                                      </p:cBhvr>
                                      <p:to>
                                        <p:strVal val="visible"/>
                                      </p:to>
                                    </p:set>
                                    <p:animEffect filter="fade" transition="in">
                                      <p:cBhvr>
                                        <p:cTn dur="1000"/>
                                        <p:tgtEl>
                                          <p:spTgt spid="163">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3">
                                            <p:txEl>
                                              <p:pRg end="8" st="8"/>
                                            </p:txEl>
                                          </p:spTgt>
                                        </p:tgtEl>
                                        <p:attrNameLst>
                                          <p:attrName>style.visibility</p:attrName>
                                        </p:attrNameLst>
                                      </p:cBhvr>
                                      <p:to>
                                        <p:strVal val="visible"/>
                                      </p:to>
                                    </p:set>
                                    <p:animEffect filter="fade" transition="in">
                                      <p:cBhvr>
                                        <p:cTn dur="1000"/>
                                        <p:tgtEl>
                                          <p:spTgt spid="163">
                                            <p:txEl>
                                              <p:pRg end="8" st="8"/>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gb0857580e6_0_2"/>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70" name="Google Shape;170;gb0857580e6_0_2"/>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71" name="Google Shape;171;gb0857580e6_0_2"/>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Arial"/>
              <a:buNone/>
            </a:pPr>
            <a:r>
              <a:rPr b="0" i="0" lang="en-GB" sz="1400" u="none" cap="none" strike="noStrike">
                <a:solidFill>
                  <a:srgbClr val="666666"/>
                </a:solidFill>
                <a:latin typeface="Arial"/>
                <a:ea typeface="Arial"/>
                <a:cs typeface="Arial"/>
                <a:sym typeface="Arial"/>
              </a:rPr>
              <a:t>PRIMM</a:t>
            </a:r>
            <a:endParaRPr b="0" i="0" sz="1400" u="none" cap="none" strike="noStrike">
              <a:solidFill>
                <a:srgbClr val="666666"/>
              </a:solidFill>
              <a:latin typeface="Arial"/>
              <a:ea typeface="Arial"/>
              <a:cs typeface="Arial"/>
              <a:sym typeface="Arial"/>
            </a:endParaRPr>
          </a:p>
        </p:txBody>
      </p:sp>
      <p:sp>
        <p:nvSpPr>
          <p:cNvPr id="172" name="Google Shape;172;gb0857580e6_0_2"/>
          <p:cNvSpPr txBox="1"/>
          <p:nvPr/>
        </p:nvSpPr>
        <p:spPr>
          <a:xfrm>
            <a:off x="528475" y="1289050"/>
            <a:ext cx="5112900" cy="29511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700"/>
              <a:buFont typeface="Arial"/>
              <a:buNone/>
            </a:pPr>
            <a:r>
              <a:rPr b="0" i="0" lang="en-GB" sz="1800" u="none" cap="none" strike="noStrike">
                <a:solidFill>
                  <a:srgbClr val="666666"/>
                </a:solidFill>
                <a:latin typeface="Arial"/>
                <a:ea typeface="Arial"/>
                <a:cs typeface="Arial"/>
                <a:sym typeface="Arial"/>
              </a:rPr>
              <a:t>What does this line do? Turn to your partner and discuss.</a:t>
            </a:r>
            <a:endParaRPr b="0" i="0" sz="19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700"/>
              <a:buFont typeface="Arial"/>
              <a:buNone/>
            </a:pPr>
            <a:r>
              <a:t/>
            </a:r>
            <a:endParaRPr b="1"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2000"/>
              <a:buFont typeface="Arial"/>
              <a:buNone/>
            </a:pPr>
            <a:r>
              <a:rPr b="0" i="0" lang="en-GB" sz="1800" u="none" cap="none" strike="noStrike">
                <a:solidFill>
                  <a:srgbClr val="434343"/>
                </a:solidFill>
                <a:latin typeface="Arial"/>
                <a:ea typeface="Arial"/>
                <a:cs typeface="Arial"/>
                <a:sym typeface="Arial"/>
              </a:rPr>
              <a:t>While True:</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FF00FF"/>
                </a:solidFill>
                <a:latin typeface="Arial"/>
                <a:ea typeface="Arial"/>
                <a:cs typeface="Arial"/>
                <a:sym typeface="Arial"/>
              </a:rPr>
              <a:t>Loop forever</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i.e. while the program runs the next section of code keeps running.</a:t>
            </a:r>
            <a:endParaRPr b="0" i="0" sz="1800" u="none" cap="none" strike="noStrike">
              <a:solidFill>
                <a:srgbClr val="434343"/>
              </a:solidFill>
              <a:latin typeface="Arial"/>
              <a:ea typeface="Arial"/>
              <a:cs typeface="Arial"/>
              <a:sym typeface="Arial"/>
            </a:endParaRPr>
          </a:p>
        </p:txBody>
      </p:sp>
      <p:pic>
        <p:nvPicPr>
          <p:cNvPr id="173" name="Google Shape;173;gb0857580e6_0_2"/>
          <p:cNvPicPr preferRelativeResize="0"/>
          <p:nvPr/>
        </p:nvPicPr>
        <p:blipFill rotWithShape="1">
          <a:blip r:embed="rId3">
            <a:alphaModFix/>
          </a:blip>
          <a:srcRect b="0" l="0" r="0" t="0"/>
          <a:stretch/>
        </p:blipFill>
        <p:spPr>
          <a:xfrm>
            <a:off x="5793775" y="1170100"/>
            <a:ext cx="2492607" cy="3821002"/>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2">
                                            <p:txEl>
                                              <p:pRg end="0" st="0"/>
                                            </p:txEl>
                                          </p:spTgt>
                                        </p:tgtEl>
                                        <p:attrNameLst>
                                          <p:attrName>style.visibility</p:attrName>
                                        </p:attrNameLst>
                                      </p:cBhvr>
                                      <p:to>
                                        <p:strVal val="visible"/>
                                      </p:to>
                                    </p:set>
                                    <p:animEffect filter="fade" transition="in">
                                      <p:cBhvr>
                                        <p:cTn dur="1000"/>
                                        <p:tgtEl>
                                          <p:spTgt spid="172">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2">
                                            <p:txEl>
                                              <p:pRg end="1" st="1"/>
                                            </p:txEl>
                                          </p:spTgt>
                                        </p:tgtEl>
                                        <p:attrNameLst>
                                          <p:attrName>style.visibility</p:attrName>
                                        </p:attrNameLst>
                                      </p:cBhvr>
                                      <p:to>
                                        <p:strVal val="visible"/>
                                      </p:to>
                                    </p:set>
                                    <p:animEffect filter="fade" transition="in">
                                      <p:cBhvr>
                                        <p:cTn dur="1000"/>
                                        <p:tgtEl>
                                          <p:spTgt spid="172">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2">
                                            <p:txEl>
                                              <p:pRg end="2" st="2"/>
                                            </p:txEl>
                                          </p:spTgt>
                                        </p:tgtEl>
                                        <p:attrNameLst>
                                          <p:attrName>style.visibility</p:attrName>
                                        </p:attrNameLst>
                                      </p:cBhvr>
                                      <p:to>
                                        <p:strVal val="visible"/>
                                      </p:to>
                                    </p:set>
                                    <p:animEffect filter="fade" transition="in">
                                      <p:cBhvr>
                                        <p:cTn dur="1000"/>
                                        <p:tgtEl>
                                          <p:spTgt spid="172">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2">
                                            <p:txEl>
                                              <p:pRg end="3" st="3"/>
                                            </p:txEl>
                                          </p:spTgt>
                                        </p:tgtEl>
                                        <p:attrNameLst>
                                          <p:attrName>style.visibility</p:attrName>
                                        </p:attrNameLst>
                                      </p:cBhvr>
                                      <p:to>
                                        <p:strVal val="visible"/>
                                      </p:to>
                                    </p:set>
                                    <p:animEffect filter="fade" transition="in">
                                      <p:cBhvr>
                                        <p:cTn dur="1000"/>
                                        <p:tgtEl>
                                          <p:spTgt spid="172">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2">
                                            <p:txEl>
                                              <p:pRg end="4" st="4"/>
                                            </p:txEl>
                                          </p:spTgt>
                                        </p:tgtEl>
                                        <p:attrNameLst>
                                          <p:attrName>style.visibility</p:attrName>
                                        </p:attrNameLst>
                                      </p:cBhvr>
                                      <p:to>
                                        <p:strVal val="visible"/>
                                      </p:to>
                                    </p:set>
                                    <p:animEffect filter="fade" transition="in">
                                      <p:cBhvr>
                                        <p:cTn dur="1000"/>
                                        <p:tgtEl>
                                          <p:spTgt spid="172">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2">
                                            <p:txEl>
                                              <p:pRg end="5" st="5"/>
                                            </p:txEl>
                                          </p:spTgt>
                                        </p:tgtEl>
                                        <p:attrNameLst>
                                          <p:attrName>style.visibility</p:attrName>
                                        </p:attrNameLst>
                                      </p:cBhvr>
                                      <p:to>
                                        <p:strVal val="visible"/>
                                      </p:to>
                                    </p:set>
                                    <p:animEffect filter="fade" transition="in">
                                      <p:cBhvr>
                                        <p:cTn dur="1000"/>
                                        <p:tgtEl>
                                          <p:spTgt spid="172">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2">
                                            <p:txEl>
                                              <p:pRg end="6" st="6"/>
                                            </p:txEl>
                                          </p:spTgt>
                                        </p:tgtEl>
                                        <p:attrNameLst>
                                          <p:attrName>style.visibility</p:attrName>
                                        </p:attrNameLst>
                                      </p:cBhvr>
                                      <p:to>
                                        <p:strVal val="visible"/>
                                      </p:to>
                                    </p:set>
                                    <p:animEffect filter="fade" transition="in">
                                      <p:cBhvr>
                                        <p:cTn dur="1000"/>
                                        <p:tgtEl>
                                          <p:spTgt spid="172">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gb0857580e6_0_12"/>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79" name="Google Shape;179;gb0857580e6_0_12"/>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80" name="Google Shape;180;gb0857580e6_0_12"/>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Arial"/>
              <a:buNone/>
            </a:pPr>
            <a:r>
              <a:rPr b="0" i="0" lang="en-GB" sz="1400" u="none" cap="none" strike="noStrike">
                <a:solidFill>
                  <a:srgbClr val="666666"/>
                </a:solidFill>
                <a:latin typeface="Arial"/>
                <a:ea typeface="Arial"/>
                <a:cs typeface="Arial"/>
                <a:sym typeface="Arial"/>
              </a:rPr>
              <a:t>PRIMM</a:t>
            </a:r>
            <a:endParaRPr b="0" i="0" sz="1400" u="none" cap="none" strike="noStrike">
              <a:solidFill>
                <a:srgbClr val="666666"/>
              </a:solidFill>
              <a:latin typeface="Arial"/>
              <a:ea typeface="Arial"/>
              <a:cs typeface="Arial"/>
              <a:sym typeface="Arial"/>
            </a:endParaRPr>
          </a:p>
        </p:txBody>
      </p:sp>
      <p:sp>
        <p:nvSpPr>
          <p:cNvPr id="181" name="Google Shape;181;gb0857580e6_0_12"/>
          <p:cNvSpPr txBox="1"/>
          <p:nvPr/>
        </p:nvSpPr>
        <p:spPr>
          <a:xfrm>
            <a:off x="311150" y="1289050"/>
            <a:ext cx="7413300" cy="35403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What does this line do? Turn to your partner and discuss.</a:t>
            </a:r>
            <a:endParaRPr b="0" i="0" sz="19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1"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Arial"/>
                <a:ea typeface="Arial"/>
                <a:cs typeface="Arial"/>
                <a:sym typeface="Arial"/>
              </a:rPr>
              <a:t>x = int(pin2.read_analog() / 110)</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FF00FF"/>
                </a:solidFill>
                <a:latin typeface="Arial"/>
                <a:ea typeface="Arial"/>
                <a:cs typeface="Arial"/>
                <a:sym typeface="Arial"/>
              </a:rPr>
              <a:t>The function pin2.read_analog gives a number between 0 and 1023 depending on the voltage at pin2. This would be a float but the explicit casting ensures that the output is an integer between 0 and 9. The highest it would be is 1023/110 which is 9.3, once the variable is cast as an integer it becomes 9.</a:t>
            </a:r>
            <a:endParaRPr b="0" i="0" sz="2600" u="none" cap="none" strike="noStrike">
              <a:solidFill>
                <a:srgbClr val="434343"/>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1">
                                            <p:txEl>
                                              <p:pRg end="0" st="0"/>
                                            </p:txEl>
                                          </p:spTgt>
                                        </p:tgtEl>
                                        <p:attrNameLst>
                                          <p:attrName>style.visibility</p:attrName>
                                        </p:attrNameLst>
                                      </p:cBhvr>
                                      <p:to>
                                        <p:strVal val="visible"/>
                                      </p:to>
                                    </p:set>
                                    <p:animEffect filter="fade" transition="in">
                                      <p:cBhvr>
                                        <p:cTn dur="1000"/>
                                        <p:tgtEl>
                                          <p:spTgt spid="18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1">
                                            <p:txEl>
                                              <p:pRg end="1" st="1"/>
                                            </p:txEl>
                                          </p:spTgt>
                                        </p:tgtEl>
                                        <p:attrNameLst>
                                          <p:attrName>style.visibility</p:attrName>
                                        </p:attrNameLst>
                                      </p:cBhvr>
                                      <p:to>
                                        <p:strVal val="visible"/>
                                      </p:to>
                                    </p:set>
                                    <p:animEffect filter="fade" transition="in">
                                      <p:cBhvr>
                                        <p:cTn dur="1000"/>
                                        <p:tgtEl>
                                          <p:spTgt spid="18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1">
                                            <p:txEl>
                                              <p:pRg end="2" st="2"/>
                                            </p:txEl>
                                          </p:spTgt>
                                        </p:tgtEl>
                                        <p:attrNameLst>
                                          <p:attrName>style.visibility</p:attrName>
                                        </p:attrNameLst>
                                      </p:cBhvr>
                                      <p:to>
                                        <p:strVal val="visible"/>
                                      </p:to>
                                    </p:set>
                                    <p:animEffect filter="fade" transition="in">
                                      <p:cBhvr>
                                        <p:cTn dur="1000"/>
                                        <p:tgtEl>
                                          <p:spTgt spid="18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1">
                                            <p:txEl>
                                              <p:pRg end="3" st="3"/>
                                            </p:txEl>
                                          </p:spTgt>
                                        </p:tgtEl>
                                        <p:attrNameLst>
                                          <p:attrName>style.visibility</p:attrName>
                                        </p:attrNameLst>
                                      </p:cBhvr>
                                      <p:to>
                                        <p:strVal val="visible"/>
                                      </p:to>
                                    </p:set>
                                    <p:animEffect filter="fade" transition="in">
                                      <p:cBhvr>
                                        <p:cTn dur="1000"/>
                                        <p:tgtEl>
                                          <p:spTgt spid="181">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1">
                                            <p:txEl>
                                              <p:pRg end="4" st="4"/>
                                            </p:txEl>
                                          </p:spTgt>
                                        </p:tgtEl>
                                        <p:attrNameLst>
                                          <p:attrName>style.visibility</p:attrName>
                                        </p:attrNameLst>
                                      </p:cBhvr>
                                      <p:to>
                                        <p:strVal val="visible"/>
                                      </p:to>
                                    </p:set>
                                    <p:animEffect filter="fade" transition="in">
                                      <p:cBhvr>
                                        <p:cTn dur="1000"/>
                                        <p:tgtEl>
                                          <p:spTgt spid="181">
                                            <p:txEl>
                                              <p:pRg end="4" st="4"/>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gba05a7e25c_0_0"/>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87" name="Google Shape;187;gba05a7e25c_0_0"/>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88" name="Google Shape;188;gba05a7e25c_0_0"/>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Arial"/>
              <a:buNone/>
            </a:pPr>
            <a:r>
              <a:rPr b="0" i="0" lang="en-GB" sz="1400" u="none" cap="none" strike="noStrike">
                <a:solidFill>
                  <a:srgbClr val="666666"/>
                </a:solidFill>
                <a:latin typeface="Arial"/>
                <a:ea typeface="Arial"/>
                <a:cs typeface="Arial"/>
                <a:sym typeface="Arial"/>
              </a:rPr>
              <a:t>PRIMM</a:t>
            </a:r>
            <a:endParaRPr b="0" i="0" sz="1400" u="none" cap="none" strike="noStrike">
              <a:solidFill>
                <a:srgbClr val="666666"/>
              </a:solidFill>
              <a:latin typeface="Arial"/>
              <a:ea typeface="Arial"/>
              <a:cs typeface="Arial"/>
              <a:sym typeface="Arial"/>
            </a:endParaRPr>
          </a:p>
        </p:txBody>
      </p:sp>
      <p:sp>
        <p:nvSpPr>
          <p:cNvPr id="189" name="Google Shape;189;gba05a7e25c_0_0"/>
          <p:cNvSpPr txBox="1"/>
          <p:nvPr/>
        </p:nvSpPr>
        <p:spPr>
          <a:xfrm>
            <a:off x="311150" y="1289050"/>
            <a:ext cx="7413300" cy="35403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What does this line do? Turn to your partner and discuss.</a:t>
            </a:r>
            <a:endParaRPr b="0" i="0" sz="19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1"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Arial"/>
                <a:ea typeface="Arial"/>
                <a:cs typeface="Arial"/>
                <a:sym typeface="Arial"/>
              </a:rPr>
              <a:t>display.show(x)</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FF00FF"/>
                </a:solidFill>
                <a:latin typeface="Arial"/>
                <a:ea typeface="Arial"/>
                <a:cs typeface="Arial"/>
                <a:sym typeface="Arial"/>
              </a:rPr>
              <a:t>...call the inbuilt function display.show() so that the LED displays the contents of the x variable which is an integer between 0 and 9..</a:t>
            </a:r>
            <a:endParaRPr b="0" i="0" sz="2600" u="none" cap="none" strike="noStrike">
              <a:solidFill>
                <a:srgbClr val="434343"/>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
                                            <p:txEl>
                                              <p:pRg end="0" st="0"/>
                                            </p:txEl>
                                          </p:spTgt>
                                        </p:tgtEl>
                                        <p:attrNameLst>
                                          <p:attrName>style.visibility</p:attrName>
                                        </p:attrNameLst>
                                      </p:cBhvr>
                                      <p:to>
                                        <p:strVal val="visible"/>
                                      </p:to>
                                    </p:set>
                                    <p:animEffect filter="fade" transition="in">
                                      <p:cBhvr>
                                        <p:cTn dur="1000"/>
                                        <p:tgtEl>
                                          <p:spTgt spid="18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
                                            <p:txEl>
                                              <p:pRg end="1" st="1"/>
                                            </p:txEl>
                                          </p:spTgt>
                                        </p:tgtEl>
                                        <p:attrNameLst>
                                          <p:attrName>style.visibility</p:attrName>
                                        </p:attrNameLst>
                                      </p:cBhvr>
                                      <p:to>
                                        <p:strVal val="visible"/>
                                      </p:to>
                                    </p:set>
                                    <p:animEffect filter="fade" transition="in">
                                      <p:cBhvr>
                                        <p:cTn dur="1000"/>
                                        <p:tgtEl>
                                          <p:spTgt spid="18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
                                            <p:txEl>
                                              <p:pRg end="2" st="2"/>
                                            </p:txEl>
                                          </p:spTgt>
                                        </p:tgtEl>
                                        <p:attrNameLst>
                                          <p:attrName>style.visibility</p:attrName>
                                        </p:attrNameLst>
                                      </p:cBhvr>
                                      <p:to>
                                        <p:strVal val="visible"/>
                                      </p:to>
                                    </p:set>
                                    <p:animEffect filter="fade" transition="in">
                                      <p:cBhvr>
                                        <p:cTn dur="1000"/>
                                        <p:tgtEl>
                                          <p:spTgt spid="18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
                                            <p:txEl>
                                              <p:pRg end="3" st="3"/>
                                            </p:txEl>
                                          </p:spTgt>
                                        </p:tgtEl>
                                        <p:attrNameLst>
                                          <p:attrName>style.visibility</p:attrName>
                                        </p:attrNameLst>
                                      </p:cBhvr>
                                      <p:to>
                                        <p:strVal val="visible"/>
                                      </p:to>
                                    </p:set>
                                    <p:animEffect filter="fade" transition="in">
                                      <p:cBhvr>
                                        <p:cTn dur="1000"/>
                                        <p:tgtEl>
                                          <p:spTgt spid="189">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
                                            <p:txEl>
                                              <p:pRg end="4" st="4"/>
                                            </p:txEl>
                                          </p:spTgt>
                                        </p:tgtEl>
                                        <p:attrNameLst>
                                          <p:attrName>style.visibility</p:attrName>
                                        </p:attrNameLst>
                                      </p:cBhvr>
                                      <p:to>
                                        <p:strVal val="visible"/>
                                      </p:to>
                                    </p:set>
                                    <p:animEffect filter="fade" transition="in">
                                      <p:cBhvr>
                                        <p:cTn dur="1000"/>
                                        <p:tgtEl>
                                          <p:spTgt spid="189">
                                            <p:txEl>
                                              <p:pRg end="4" st="4"/>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 name="Shape 33"/>
        <p:cNvGrpSpPr/>
        <p:nvPr/>
      </p:nvGrpSpPr>
      <p:grpSpPr>
        <a:xfrm>
          <a:off x="0" y="0"/>
          <a:ext cx="0" cy="0"/>
          <a:chOff x="0" y="0"/>
          <a:chExt cx="0" cy="0"/>
        </a:xfrm>
      </p:grpSpPr>
      <p:sp>
        <p:nvSpPr>
          <p:cNvPr id="34" name="Google Shape;34;p2"/>
          <p:cNvSpPr txBox="1"/>
          <p:nvPr>
            <p:ph idx="1" type="body"/>
          </p:nvPr>
        </p:nvSpPr>
        <p:spPr>
          <a:xfrm>
            <a:off x="310950" y="1368000"/>
            <a:ext cx="8522100" cy="29091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rgbClr val="434343"/>
              </a:buClr>
              <a:buSzPts val="1800"/>
              <a:buAutoNum type="arabicPeriod"/>
            </a:pPr>
            <a:r>
              <a:rPr lang="en-GB">
                <a:solidFill>
                  <a:srgbClr val="434343"/>
                </a:solidFill>
              </a:rPr>
              <a:t>Understand the purpose and functionality of the slider</a:t>
            </a:r>
            <a:endParaRPr>
              <a:solidFill>
                <a:srgbClr val="434343"/>
              </a:solidFill>
            </a:endParaRPr>
          </a:p>
          <a:p>
            <a:pPr indent="-342900" lvl="0" marL="457200" rtl="0" algn="l">
              <a:lnSpc>
                <a:spcPct val="115000"/>
              </a:lnSpc>
              <a:spcBef>
                <a:spcPts val="0"/>
              </a:spcBef>
              <a:spcAft>
                <a:spcPts val="0"/>
              </a:spcAft>
              <a:buClr>
                <a:srgbClr val="434343"/>
              </a:buClr>
              <a:buSzPts val="1800"/>
              <a:buAutoNum type="arabicPeriod"/>
            </a:pPr>
            <a:r>
              <a:rPr lang="en-GB">
                <a:solidFill>
                  <a:srgbClr val="434343"/>
                </a:solidFill>
              </a:rPr>
              <a:t>To successfully set up a micro:bit/slider number circuit and flash code to the micro:bit</a:t>
            </a:r>
            <a:endParaRPr>
              <a:solidFill>
                <a:srgbClr val="434343"/>
              </a:solidFill>
            </a:endParaRPr>
          </a:p>
          <a:p>
            <a:pPr indent="-342900" lvl="0" marL="457200" rtl="0" algn="l">
              <a:lnSpc>
                <a:spcPct val="115000"/>
              </a:lnSpc>
              <a:spcBef>
                <a:spcPts val="0"/>
              </a:spcBef>
              <a:spcAft>
                <a:spcPts val="0"/>
              </a:spcAft>
              <a:buClr>
                <a:srgbClr val="434343"/>
              </a:buClr>
              <a:buSzPts val="1800"/>
              <a:buAutoNum type="arabicPeriod"/>
            </a:pPr>
            <a:r>
              <a:rPr lang="en-GB">
                <a:solidFill>
                  <a:srgbClr val="434343"/>
                </a:solidFill>
              </a:rPr>
              <a:t>Apply knowledge of type conversion</a:t>
            </a:r>
            <a:endParaRPr>
              <a:solidFill>
                <a:srgbClr val="434343"/>
              </a:solidFill>
            </a:endParaRPr>
          </a:p>
          <a:p>
            <a:pPr indent="-342900" lvl="0" marL="457200" rtl="0" algn="l">
              <a:lnSpc>
                <a:spcPct val="115000"/>
              </a:lnSpc>
              <a:spcBef>
                <a:spcPts val="0"/>
              </a:spcBef>
              <a:spcAft>
                <a:spcPts val="0"/>
              </a:spcAft>
              <a:buClr>
                <a:srgbClr val="434343"/>
              </a:buClr>
              <a:buSzPts val="1800"/>
              <a:buAutoNum type="arabicPeriod"/>
            </a:pPr>
            <a:r>
              <a:rPr lang="en-GB">
                <a:solidFill>
                  <a:srgbClr val="434343"/>
                </a:solidFill>
              </a:rPr>
              <a:t>To be able to read and interpret a program containing a </a:t>
            </a:r>
            <a:r>
              <a:rPr i="1" lang="en-GB">
                <a:solidFill>
                  <a:srgbClr val="434343"/>
                </a:solidFill>
              </a:rPr>
              <a:t>while</a:t>
            </a:r>
            <a:r>
              <a:rPr lang="en-GB">
                <a:solidFill>
                  <a:srgbClr val="434343"/>
                </a:solidFill>
              </a:rPr>
              <a:t> loop</a:t>
            </a:r>
            <a:endParaRPr>
              <a:solidFill>
                <a:srgbClr val="434343"/>
              </a:solidFill>
            </a:endParaRPr>
          </a:p>
          <a:p>
            <a:pPr indent="-342900" lvl="0" marL="457200" rtl="0" algn="l">
              <a:lnSpc>
                <a:spcPct val="115000"/>
              </a:lnSpc>
              <a:spcBef>
                <a:spcPts val="0"/>
              </a:spcBef>
              <a:spcAft>
                <a:spcPts val="0"/>
              </a:spcAft>
              <a:buClr>
                <a:srgbClr val="434343"/>
              </a:buClr>
              <a:buSzPts val="1800"/>
              <a:buAutoNum type="arabicPeriod"/>
            </a:pPr>
            <a:r>
              <a:rPr lang="en-GB">
                <a:solidFill>
                  <a:srgbClr val="434343"/>
                </a:solidFill>
              </a:rPr>
              <a:t>To be able to read and interpret a program containing data type casting</a:t>
            </a:r>
            <a:endParaRPr>
              <a:solidFill>
                <a:srgbClr val="434343"/>
              </a:solidFill>
            </a:endParaRPr>
          </a:p>
          <a:p>
            <a:pPr indent="-342900" lvl="0" marL="457200" rtl="0" algn="l">
              <a:lnSpc>
                <a:spcPct val="115000"/>
              </a:lnSpc>
              <a:spcBef>
                <a:spcPts val="0"/>
              </a:spcBef>
              <a:spcAft>
                <a:spcPts val="0"/>
              </a:spcAft>
              <a:buClr>
                <a:srgbClr val="434343"/>
              </a:buClr>
              <a:buSzPts val="1800"/>
              <a:buAutoNum type="arabicPeriod"/>
            </a:pPr>
            <a:r>
              <a:rPr lang="en-GB">
                <a:solidFill>
                  <a:srgbClr val="434343"/>
                </a:solidFill>
              </a:rPr>
              <a:t>To be able to successfully modify a program containing multiple programming constructs</a:t>
            </a:r>
            <a:endParaRPr>
              <a:solidFill>
                <a:srgbClr val="434343"/>
              </a:solidFill>
            </a:endParaRPr>
          </a:p>
          <a:p>
            <a:pPr indent="0" lvl="0" marL="0" rtl="0" algn="l">
              <a:lnSpc>
                <a:spcPct val="115000"/>
              </a:lnSpc>
              <a:spcBef>
                <a:spcPts val="1600"/>
              </a:spcBef>
              <a:spcAft>
                <a:spcPts val="1600"/>
              </a:spcAft>
              <a:buSzPts val="1800"/>
              <a:buNone/>
            </a:pPr>
            <a:r>
              <a:t/>
            </a:r>
            <a:endParaRPr>
              <a:solidFill>
                <a:srgbClr val="434343"/>
              </a:solidFill>
              <a:latin typeface="Arial"/>
              <a:ea typeface="Arial"/>
              <a:cs typeface="Arial"/>
              <a:sym typeface="Arial"/>
            </a:endParaRPr>
          </a:p>
        </p:txBody>
      </p:sp>
      <p:sp>
        <p:nvSpPr>
          <p:cNvPr id="35" name="Google Shape;35;p2"/>
          <p:cNvSpPr txBox="1"/>
          <p:nvPr>
            <p:ph type="title"/>
          </p:nvPr>
        </p:nvSpPr>
        <p:spPr>
          <a:xfrm>
            <a:off x="145850" y="31115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sz="2400"/>
              <a:t>Lesson Objectives:</a:t>
            </a:r>
            <a:endParaRPr sz="2400"/>
          </a:p>
        </p:txBody>
      </p:sp>
      <p:sp>
        <p:nvSpPr>
          <p:cNvPr id="36" name="Google Shape;36;p2"/>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19"/>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Modify: students modify the code to create a new program</a:t>
            </a:r>
            <a:endParaRPr/>
          </a:p>
        </p:txBody>
      </p:sp>
      <p:sp>
        <p:nvSpPr>
          <p:cNvPr id="195" name="Google Shape;195;p19"/>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96" name="Google Shape;196;p19"/>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Arial"/>
              <a:buNone/>
            </a:pPr>
            <a:r>
              <a:rPr b="0" i="0" lang="en-GB" sz="1400" u="none" cap="none" strike="noStrike">
                <a:solidFill>
                  <a:srgbClr val="666666"/>
                </a:solidFill>
                <a:latin typeface="Arial"/>
                <a:ea typeface="Arial"/>
                <a:cs typeface="Arial"/>
                <a:sym typeface="Arial"/>
              </a:rPr>
              <a:t>PRIMM</a:t>
            </a:r>
            <a:endParaRPr b="0" i="0" sz="1400" u="none" cap="none" strike="noStrike">
              <a:solidFill>
                <a:srgbClr val="666666"/>
              </a:solidFill>
              <a:latin typeface="Arial"/>
              <a:ea typeface="Arial"/>
              <a:cs typeface="Arial"/>
              <a:sym typeface="Arial"/>
            </a:endParaRPr>
          </a:p>
        </p:txBody>
      </p:sp>
      <p:sp>
        <p:nvSpPr>
          <p:cNvPr id="197" name="Google Shape;197;p19"/>
          <p:cNvSpPr txBox="1"/>
          <p:nvPr>
            <p:ph idx="1" type="body"/>
          </p:nvPr>
        </p:nvSpPr>
        <p:spPr>
          <a:xfrm>
            <a:off x="310950" y="1017700"/>
            <a:ext cx="8522100" cy="3885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n-GB"/>
              <a:t>This is where you get to be creative.</a:t>
            </a:r>
            <a:endParaRPr/>
          </a:p>
          <a:p>
            <a:pPr indent="0" lvl="0" marL="0" rtl="0" algn="l">
              <a:lnSpc>
                <a:spcPct val="115000"/>
              </a:lnSpc>
              <a:spcBef>
                <a:spcPts val="1600"/>
              </a:spcBef>
              <a:spcAft>
                <a:spcPts val="0"/>
              </a:spcAft>
              <a:buSzPts val="1800"/>
              <a:buNone/>
            </a:pPr>
            <a:r>
              <a:rPr lang="en-GB"/>
              <a:t>Make any small adjustment to the program and test it:</a:t>
            </a:r>
            <a:endParaRPr/>
          </a:p>
          <a:p>
            <a:pPr indent="0" lvl="0" marL="457200" rtl="0" algn="l">
              <a:lnSpc>
                <a:spcPct val="115000"/>
              </a:lnSpc>
              <a:spcBef>
                <a:spcPts val="1600"/>
              </a:spcBef>
              <a:spcAft>
                <a:spcPts val="0"/>
              </a:spcAft>
              <a:buSzPts val="1800"/>
              <a:buNone/>
            </a:pPr>
            <a:r>
              <a:rPr lang="en-GB"/>
              <a:t>Change the name of any of the variables or parameters</a:t>
            </a:r>
            <a:endParaRPr/>
          </a:p>
          <a:p>
            <a:pPr indent="0" lvl="0" marL="457200" rtl="0" algn="l">
              <a:lnSpc>
                <a:spcPct val="115000"/>
              </a:lnSpc>
              <a:spcBef>
                <a:spcPts val="1600"/>
              </a:spcBef>
              <a:spcAft>
                <a:spcPts val="0"/>
              </a:spcAft>
              <a:buSzPts val="1800"/>
              <a:buNone/>
            </a:pPr>
            <a:r>
              <a:rPr lang="en-GB"/>
              <a:t>Produce a happy picture on the LED display for a number less than 5 and a surprised picture on the LED display for a number 5 or more</a:t>
            </a:r>
            <a:endParaRPr/>
          </a:p>
          <a:p>
            <a:pPr indent="0" lvl="0" marL="457200" rtl="0" algn="l">
              <a:lnSpc>
                <a:spcPct val="115000"/>
              </a:lnSpc>
              <a:spcBef>
                <a:spcPts val="1600"/>
              </a:spcBef>
              <a:spcAft>
                <a:spcPts val="0"/>
              </a:spcAft>
              <a:buSzPts val="1800"/>
              <a:buNone/>
            </a:pPr>
            <a:r>
              <a:rPr lang="en-GB"/>
              <a:t>Produce a number for any readings less than 8 or a surprised picture for 9.</a:t>
            </a:r>
            <a:endParaRPr/>
          </a:p>
          <a:p>
            <a:pPr indent="0" lvl="0" marL="457200" rtl="0" algn="l">
              <a:lnSpc>
                <a:spcPct val="115000"/>
              </a:lnSpc>
              <a:spcBef>
                <a:spcPts val="1600"/>
              </a:spcBef>
              <a:spcAft>
                <a:spcPts val="0"/>
              </a:spcAft>
              <a:buSzPts val="1800"/>
              <a:buNone/>
            </a:pPr>
            <a:r>
              <a:rPr lang="en-GB"/>
              <a:t>Create your own picture using the python documentation guidance:</a:t>
            </a:r>
            <a:endParaRPr/>
          </a:p>
          <a:p>
            <a:pPr indent="0" lvl="0" marL="457200" rtl="0" algn="l">
              <a:lnSpc>
                <a:spcPct val="115000"/>
              </a:lnSpc>
              <a:spcBef>
                <a:spcPts val="1600"/>
              </a:spcBef>
              <a:spcAft>
                <a:spcPts val="0"/>
              </a:spcAft>
              <a:buSzPts val="1800"/>
              <a:buNone/>
            </a:pPr>
            <a:r>
              <a:rPr lang="en-GB"/>
              <a:t>https://microbit-micropython.readthedocs.io/en/v1.0.1/tutorials/images.html</a:t>
            </a:r>
            <a:endParaRPr/>
          </a:p>
          <a:p>
            <a:pPr indent="0" lvl="0" marL="457200" rtl="0" algn="l">
              <a:lnSpc>
                <a:spcPct val="115000"/>
              </a:lnSpc>
              <a:spcBef>
                <a:spcPts val="1600"/>
              </a:spcBef>
              <a:spcAft>
                <a:spcPts val="0"/>
              </a:spcAft>
              <a:buSzPts val="1800"/>
              <a:buNone/>
            </a:pPr>
            <a:r>
              <a:t/>
            </a:r>
            <a:endParaRPr/>
          </a:p>
          <a:p>
            <a:pPr indent="0" lvl="0" marL="457200" rtl="0" algn="l">
              <a:lnSpc>
                <a:spcPct val="115000"/>
              </a:lnSpc>
              <a:spcBef>
                <a:spcPts val="1600"/>
              </a:spcBef>
              <a:spcAft>
                <a:spcPts val="0"/>
              </a:spcAft>
              <a:buSzPts val="1800"/>
              <a:buNone/>
            </a:pPr>
            <a:r>
              <a:t/>
            </a:r>
            <a:endParaRPr/>
          </a:p>
          <a:p>
            <a:pPr indent="0" lvl="0" marL="0" rtl="0" algn="l">
              <a:lnSpc>
                <a:spcPct val="115000"/>
              </a:lnSpc>
              <a:spcBef>
                <a:spcPts val="1600"/>
              </a:spcBef>
              <a:spcAft>
                <a:spcPts val="1600"/>
              </a:spcAft>
              <a:buSzPts val="1800"/>
              <a:buNone/>
            </a:pPr>
            <a:r>
              <a:t/>
            </a:r>
            <a:endParaRPr/>
          </a:p>
        </p:txBody>
      </p:sp>
      <p:pic>
        <p:nvPicPr>
          <p:cNvPr id="198" name="Google Shape;198;p19"/>
          <p:cNvPicPr preferRelativeResize="0"/>
          <p:nvPr/>
        </p:nvPicPr>
        <p:blipFill rotWithShape="1">
          <a:blip r:embed="rId3">
            <a:alphaModFix/>
          </a:blip>
          <a:srcRect b="0" l="0" r="0" t="0"/>
          <a:stretch/>
        </p:blipFill>
        <p:spPr>
          <a:xfrm>
            <a:off x="6501502" y="911202"/>
            <a:ext cx="2460202" cy="1992523"/>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7"/>
                                        </p:tgtEl>
                                        <p:attrNameLst>
                                          <p:attrName>style.visibility</p:attrName>
                                        </p:attrNameLst>
                                      </p:cBhvr>
                                      <p:to>
                                        <p:strVal val="visible"/>
                                      </p:to>
                                    </p:set>
                                    <p:animEffect filter="fade" transition="in">
                                      <p:cBhvr>
                                        <p:cTn dur="1000"/>
                                        <p:tgtEl>
                                          <p:spTgt spid="19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20"/>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Slider number</a:t>
            </a:r>
            <a:endParaRPr/>
          </a:p>
        </p:txBody>
      </p:sp>
      <p:sp>
        <p:nvSpPr>
          <p:cNvPr id="204" name="Google Shape;204;p20"/>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205" name="Google Shape;205;p20"/>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Arial"/>
              <a:buNone/>
            </a:pPr>
            <a:r>
              <a:rPr b="0" i="0" lang="en-GB" sz="1400" u="none" cap="none" strike="noStrike">
                <a:solidFill>
                  <a:srgbClr val="666666"/>
                </a:solidFill>
                <a:latin typeface="Arial"/>
                <a:ea typeface="Arial"/>
                <a:cs typeface="Arial"/>
                <a:sym typeface="Arial"/>
              </a:rPr>
              <a:t>Plenary</a:t>
            </a:r>
            <a:endParaRPr b="0" i="0" sz="1400" u="none" cap="none" strike="noStrike">
              <a:solidFill>
                <a:srgbClr val="666666"/>
              </a:solidFill>
              <a:latin typeface="Arial"/>
              <a:ea typeface="Arial"/>
              <a:cs typeface="Arial"/>
              <a:sym typeface="Arial"/>
            </a:endParaRPr>
          </a:p>
        </p:txBody>
      </p:sp>
      <p:sp>
        <p:nvSpPr>
          <p:cNvPr id="206" name="Google Shape;206;p20"/>
          <p:cNvSpPr txBox="1"/>
          <p:nvPr>
            <p:ph idx="1" type="body"/>
          </p:nvPr>
        </p:nvSpPr>
        <p:spPr>
          <a:xfrm>
            <a:off x="4878025" y="1135425"/>
            <a:ext cx="3954900" cy="36939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n-GB"/>
              <a:t>Complete the plenary worksheet to demonstrate your knowledge of data type, implicit and explicit casting and understanding of the slider number program hardware.</a:t>
            </a:r>
            <a:endParaRPr/>
          </a:p>
          <a:p>
            <a:pPr indent="0" lvl="0" marL="0" rtl="0" algn="l">
              <a:lnSpc>
                <a:spcPct val="115000"/>
              </a:lnSpc>
              <a:spcBef>
                <a:spcPts val="1600"/>
              </a:spcBef>
              <a:spcAft>
                <a:spcPts val="1600"/>
              </a:spcAft>
              <a:buSzPts val="1800"/>
              <a:buNone/>
            </a:pPr>
            <a:r>
              <a:rPr lang="en-GB"/>
              <a:t>Your homework is to think of another two modifications that you could make to the project.</a:t>
            </a:r>
            <a:endParaRPr/>
          </a:p>
        </p:txBody>
      </p:sp>
      <p:pic>
        <p:nvPicPr>
          <p:cNvPr id="207" name="Google Shape;207;p20"/>
          <p:cNvPicPr preferRelativeResize="0"/>
          <p:nvPr/>
        </p:nvPicPr>
        <p:blipFill rotWithShape="1">
          <a:blip r:embed="rId3">
            <a:alphaModFix/>
          </a:blip>
          <a:srcRect b="0" l="0" r="0" t="0"/>
          <a:stretch/>
        </p:blipFill>
        <p:spPr>
          <a:xfrm>
            <a:off x="311143" y="1017600"/>
            <a:ext cx="4066708" cy="365749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
                                            <p:txEl>
                                              <p:pRg end="0" st="0"/>
                                            </p:txEl>
                                          </p:spTgt>
                                        </p:tgtEl>
                                        <p:attrNameLst>
                                          <p:attrName>style.visibility</p:attrName>
                                        </p:attrNameLst>
                                      </p:cBhvr>
                                      <p:to>
                                        <p:strVal val="visible"/>
                                      </p:to>
                                    </p:set>
                                    <p:animEffect filter="fade" transition="in">
                                      <p:cBhvr>
                                        <p:cTn dur="1000"/>
                                        <p:tgtEl>
                                          <p:spTgt spid="20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
                                            <p:txEl>
                                              <p:pRg end="1" st="1"/>
                                            </p:txEl>
                                          </p:spTgt>
                                        </p:tgtEl>
                                        <p:attrNameLst>
                                          <p:attrName>style.visibility</p:attrName>
                                        </p:attrNameLst>
                                      </p:cBhvr>
                                      <p:to>
                                        <p:strVal val="visible"/>
                                      </p:to>
                                    </p:set>
                                    <p:animEffect filter="fade" transition="in">
                                      <p:cBhvr>
                                        <p:cTn dur="1000"/>
                                        <p:tgtEl>
                                          <p:spTgt spid="206">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
                                        </p:tgtEl>
                                        <p:attrNameLst>
                                          <p:attrName>style.visibility</p:attrName>
                                        </p:attrNameLst>
                                      </p:cBhvr>
                                      <p:to>
                                        <p:strVal val="visible"/>
                                      </p:to>
                                    </p:set>
                                    <p:animEffect filter="fade" transition="in">
                                      <p:cBhvr>
                                        <p:cTn dur="1000"/>
                                        <p:tgtEl>
                                          <p:spTgt spid="20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 name="Shape 40"/>
        <p:cNvGrpSpPr/>
        <p:nvPr/>
      </p:nvGrpSpPr>
      <p:grpSpPr>
        <a:xfrm>
          <a:off x="0" y="0"/>
          <a:ext cx="0" cy="0"/>
          <a:chOff x="0" y="0"/>
          <a:chExt cx="0" cy="0"/>
        </a:xfrm>
      </p:grpSpPr>
      <p:sp>
        <p:nvSpPr>
          <p:cNvPr id="41" name="Google Shape;41;gdb83d23feb_1_3"/>
          <p:cNvSpPr txBox="1"/>
          <p:nvPr>
            <p:ph type="title"/>
          </p:nvPr>
        </p:nvSpPr>
        <p:spPr>
          <a:xfrm>
            <a:off x="145850" y="49525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Type conversion</a:t>
            </a:r>
            <a:endParaRPr/>
          </a:p>
        </p:txBody>
      </p:sp>
      <p:sp>
        <p:nvSpPr>
          <p:cNvPr id="42" name="Google Shape;42;gdb83d23feb_1_3"/>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43" name="Google Shape;43;gdb83d23feb_1_3"/>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Arial"/>
              <a:buNone/>
            </a:pPr>
            <a:r>
              <a:rPr b="0" i="0" lang="en-GB" sz="1400" u="none" cap="none" strike="noStrike">
                <a:solidFill>
                  <a:srgbClr val="666666"/>
                </a:solidFill>
                <a:latin typeface="Arial"/>
                <a:ea typeface="Arial"/>
                <a:cs typeface="Arial"/>
                <a:sym typeface="Arial"/>
              </a:rPr>
              <a:t>Starter</a:t>
            </a:r>
            <a:endParaRPr b="0" i="0" sz="1400" u="none" cap="none" strike="noStrike">
              <a:solidFill>
                <a:srgbClr val="666666"/>
              </a:solidFill>
              <a:latin typeface="Arial"/>
              <a:ea typeface="Arial"/>
              <a:cs typeface="Arial"/>
              <a:sym typeface="Arial"/>
            </a:endParaRPr>
          </a:p>
        </p:txBody>
      </p:sp>
      <p:sp>
        <p:nvSpPr>
          <p:cNvPr id="44" name="Google Shape;44;gdb83d23feb_1_3"/>
          <p:cNvSpPr txBox="1"/>
          <p:nvPr/>
        </p:nvSpPr>
        <p:spPr>
          <a:xfrm>
            <a:off x="313400" y="1289050"/>
            <a:ext cx="8443500" cy="3538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000000"/>
                </a:solidFill>
                <a:latin typeface="Arial"/>
                <a:ea typeface="Arial"/>
                <a:cs typeface="Arial"/>
                <a:sym typeface="Arial"/>
              </a:rPr>
              <a:t>Type Conversion is the conversion of object from one data type to another data type.</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000000"/>
                </a:solidFill>
                <a:latin typeface="Arial"/>
                <a:ea typeface="Arial"/>
                <a:cs typeface="Arial"/>
                <a:sym typeface="Arial"/>
              </a:rPr>
              <a:t>There are two types:</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000000"/>
                </a:solidFill>
                <a:latin typeface="Arial"/>
                <a:ea typeface="Arial"/>
                <a:cs typeface="Arial"/>
                <a:sym typeface="Arial"/>
              </a:rPr>
              <a:t>Implicit conversion: when the python interpreter assigns a data type</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000000"/>
                </a:solidFill>
                <a:latin typeface="Arial"/>
                <a:ea typeface="Arial"/>
                <a:cs typeface="Arial"/>
                <a:sym typeface="Arial"/>
              </a:rPr>
              <a:t>Explicit conversion (or type casting): when the programmer assigns a data type</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1"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1" i="0" lang="en-GB" sz="1800" u="none" cap="none" strike="noStrike">
                <a:solidFill>
                  <a:srgbClr val="000000"/>
                </a:solidFill>
                <a:latin typeface="Arial"/>
                <a:ea typeface="Arial"/>
                <a:cs typeface="Arial"/>
                <a:sym typeface="Arial"/>
              </a:rPr>
              <a:t>Complete the starter worksheet - this is just to check what you know, it’s OK not to get it all right, just give it a go.</a:t>
            </a:r>
            <a:endParaRPr b="1" i="0" sz="1800" u="none" cap="none" strike="noStrike">
              <a:solidFill>
                <a:srgbClr val="000000"/>
              </a:solidFill>
              <a:latin typeface="Arial"/>
              <a:ea typeface="Arial"/>
              <a:cs typeface="Arial"/>
              <a:sym typeface="Arial"/>
            </a:endParaRPr>
          </a:p>
        </p:txBody>
      </p:sp>
      <p:pic>
        <p:nvPicPr>
          <p:cNvPr id="45" name="Google Shape;45;gdb83d23feb_1_3"/>
          <p:cNvPicPr preferRelativeResize="0"/>
          <p:nvPr/>
        </p:nvPicPr>
        <p:blipFill rotWithShape="1">
          <a:blip r:embed="rId3">
            <a:alphaModFix/>
          </a:blip>
          <a:srcRect b="0" l="0" r="0" t="0"/>
          <a:stretch/>
        </p:blipFill>
        <p:spPr>
          <a:xfrm>
            <a:off x="7867451" y="1692347"/>
            <a:ext cx="964750" cy="1393774"/>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4">
                                            <p:txEl>
                                              <p:pRg end="0" st="0"/>
                                            </p:txEl>
                                          </p:spTgt>
                                        </p:tgtEl>
                                        <p:attrNameLst>
                                          <p:attrName>style.visibility</p:attrName>
                                        </p:attrNameLst>
                                      </p:cBhvr>
                                      <p:to>
                                        <p:strVal val="visible"/>
                                      </p:to>
                                    </p:set>
                                    <p:animEffect filter="fade" transition="in">
                                      <p:cBhvr>
                                        <p:cTn dur="1000"/>
                                        <p:tgtEl>
                                          <p:spTgt spid="44">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4">
                                            <p:txEl>
                                              <p:pRg end="1" st="1"/>
                                            </p:txEl>
                                          </p:spTgt>
                                        </p:tgtEl>
                                        <p:attrNameLst>
                                          <p:attrName>style.visibility</p:attrName>
                                        </p:attrNameLst>
                                      </p:cBhvr>
                                      <p:to>
                                        <p:strVal val="visible"/>
                                      </p:to>
                                    </p:set>
                                    <p:animEffect filter="fade" transition="in">
                                      <p:cBhvr>
                                        <p:cTn dur="1000"/>
                                        <p:tgtEl>
                                          <p:spTgt spid="44">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4">
                                            <p:txEl>
                                              <p:pRg end="2" st="2"/>
                                            </p:txEl>
                                          </p:spTgt>
                                        </p:tgtEl>
                                        <p:attrNameLst>
                                          <p:attrName>style.visibility</p:attrName>
                                        </p:attrNameLst>
                                      </p:cBhvr>
                                      <p:to>
                                        <p:strVal val="visible"/>
                                      </p:to>
                                    </p:set>
                                    <p:animEffect filter="fade" transition="in">
                                      <p:cBhvr>
                                        <p:cTn dur="1000"/>
                                        <p:tgtEl>
                                          <p:spTgt spid="44">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4">
                                            <p:txEl>
                                              <p:pRg end="3" st="3"/>
                                            </p:txEl>
                                          </p:spTgt>
                                        </p:tgtEl>
                                        <p:attrNameLst>
                                          <p:attrName>style.visibility</p:attrName>
                                        </p:attrNameLst>
                                      </p:cBhvr>
                                      <p:to>
                                        <p:strVal val="visible"/>
                                      </p:to>
                                    </p:set>
                                    <p:animEffect filter="fade" transition="in">
                                      <p:cBhvr>
                                        <p:cTn dur="1000"/>
                                        <p:tgtEl>
                                          <p:spTgt spid="44">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4">
                                            <p:txEl>
                                              <p:pRg end="4" st="4"/>
                                            </p:txEl>
                                          </p:spTgt>
                                        </p:tgtEl>
                                        <p:attrNameLst>
                                          <p:attrName>style.visibility</p:attrName>
                                        </p:attrNameLst>
                                      </p:cBhvr>
                                      <p:to>
                                        <p:strVal val="visible"/>
                                      </p:to>
                                    </p:set>
                                    <p:animEffect filter="fade" transition="in">
                                      <p:cBhvr>
                                        <p:cTn dur="1000"/>
                                        <p:tgtEl>
                                          <p:spTgt spid="44">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4">
                                            <p:txEl>
                                              <p:pRg end="5" st="5"/>
                                            </p:txEl>
                                          </p:spTgt>
                                        </p:tgtEl>
                                        <p:attrNameLst>
                                          <p:attrName>style.visibility</p:attrName>
                                        </p:attrNameLst>
                                      </p:cBhvr>
                                      <p:to>
                                        <p:strVal val="visible"/>
                                      </p:to>
                                    </p:set>
                                    <p:animEffect filter="fade" transition="in">
                                      <p:cBhvr>
                                        <p:cTn dur="1000"/>
                                        <p:tgtEl>
                                          <p:spTgt spid="44">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4">
                                            <p:txEl>
                                              <p:pRg end="6" st="6"/>
                                            </p:txEl>
                                          </p:spTgt>
                                        </p:tgtEl>
                                        <p:attrNameLst>
                                          <p:attrName>style.visibility</p:attrName>
                                        </p:attrNameLst>
                                      </p:cBhvr>
                                      <p:to>
                                        <p:strVal val="visible"/>
                                      </p:to>
                                    </p:set>
                                    <p:animEffect filter="fade" transition="in">
                                      <p:cBhvr>
                                        <p:cTn dur="1000"/>
                                        <p:tgtEl>
                                          <p:spTgt spid="44">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4">
                                            <p:txEl>
                                              <p:pRg end="7" st="7"/>
                                            </p:txEl>
                                          </p:spTgt>
                                        </p:tgtEl>
                                        <p:attrNameLst>
                                          <p:attrName>style.visibility</p:attrName>
                                        </p:attrNameLst>
                                      </p:cBhvr>
                                      <p:to>
                                        <p:strVal val="visible"/>
                                      </p:to>
                                    </p:set>
                                    <p:animEffect filter="fade" transition="in">
                                      <p:cBhvr>
                                        <p:cTn dur="1000"/>
                                        <p:tgtEl>
                                          <p:spTgt spid="44">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4">
                                            <p:txEl>
                                              <p:pRg end="8" st="8"/>
                                            </p:txEl>
                                          </p:spTgt>
                                        </p:tgtEl>
                                        <p:attrNameLst>
                                          <p:attrName>style.visibility</p:attrName>
                                        </p:attrNameLst>
                                      </p:cBhvr>
                                      <p:to>
                                        <p:strVal val="visible"/>
                                      </p:to>
                                    </p:set>
                                    <p:animEffect filter="fade" transition="in">
                                      <p:cBhvr>
                                        <p:cTn dur="1000"/>
                                        <p:tgtEl>
                                          <p:spTgt spid="44">
                                            <p:txEl>
                                              <p:pRg end="8" st="8"/>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4">
                                            <p:txEl>
                                              <p:pRg end="9" st="9"/>
                                            </p:txEl>
                                          </p:spTgt>
                                        </p:tgtEl>
                                        <p:attrNameLst>
                                          <p:attrName>style.visibility</p:attrName>
                                        </p:attrNameLst>
                                      </p:cBhvr>
                                      <p:to>
                                        <p:strVal val="visible"/>
                                      </p:to>
                                    </p:set>
                                    <p:animEffect filter="fade" transition="in">
                                      <p:cBhvr>
                                        <p:cTn dur="1000"/>
                                        <p:tgtEl>
                                          <p:spTgt spid="44">
                                            <p:txEl>
                                              <p:pRg end="9" st="9"/>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 name="Shape 49"/>
        <p:cNvGrpSpPr/>
        <p:nvPr/>
      </p:nvGrpSpPr>
      <p:grpSpPr>
        <a:xfrm>
          <a:off x="0" y="0"/>
          <a:ext cx="0" cy="0"/>
          <a:chOff x="0" y="0"/>
          <a:chExt cx="0" cy="0"/>
        </a:xfrm>
      </p:grpSpPr>
      <p:sp>
        <p:nvSpPr>
          <p:cNvPr id="50" name="Google Shape;50;gd98cb605d6_0_0"/>
          <p:cNvSpPr txBox="1"/>
          <p:nvPr>
            <p:ph type="title"/>
          </p:nvPr>
        </p:nvSpPr>
        <p:spPr>
          <a:xfrm>
            <a:off x="145850" y="49525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Checking data type</a:t>
            </a:r>
            <a:endParaRPr/>
          </a:p>
        </p:txBody>
      </p:sp>
      <p:sp>
        <p:nvSpPr>
          <p:cNvPr id="51" name="Google Shape;51;gd98cb605d6_0_0"/>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52" name="Google Shape;52;gd98cb605d6_0_0"/>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Arial"/>
              <a:buNone/>
            </a:pPr>
            <a:r>
              <a:rPr b="0" i="0" lang="en-GB" sz="1400" u="none" cap="none" strike="noStrike">
                <a:solidFill>
                  <a:srgbClr val="666666"/>
                </a:solidFill>
                <a:latin typeface="Arial"/>
                <a:ea typeface="Arial"/>
                <a:cs typeface="Arial"/>
                <a:sym typeface="Arial"/>
              </a:rPr>
              <a:t>Focus tasks</a:t>
            </a:r>
            <a:endParaRPr b="0" i="0" sz="1400" u="none" cap="none" strike="noStrike">
              <a:solidFill>
                <a:srgbClr val="666666"/>
              </a:solidFill>
              <a:latin typeface="Arial"/>
              <a:ea typeface="Arial"/>
              <a:cs typeface="Arial"/>
              <a:sym typeface="Arial"/>
            </a:endParaRPr>
          </a:p>
        </p:txBody>
      </p:sp>
      <p:sp>
        <p:nvSpPr>
          <p:cNvPr id="53" name="Google Shape;53;gd98cb605d6_0_0"/>
          <p:cNvSpPr txBox="1"/>
          <p:nvPr/>
        </p:nvSpPr>
        <p:spPr>
          <a:xfrm>
            <a:off x="313400" y="1202050"/>
            <a:ext cx="8443500" cy="3388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000000"/>
                </a:solidFill>
                <a:latin typeface="Arial"/>
                <a:ea typeface="Arial"/>
                <a:cs typeface="Arial"/>
                <a:sym typeface="Arial"/>
              </a:rPr>
              <a:t>You can check which data type an item is being stored as by using the type command.</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000000"/>
                </a:solidFill>
                <a:latin typeface="Arial"/>
                <a:ea typeface="Arial"/>
                <a:cs typeface="Arial"/>
                <a:sym typeface="Arial"/>
              </a:rPr>
              <a:t>x = 5</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000000"/>
                </a:solidFill>
                <a:latin typeface="Arial"/>
                <a:ea typeface="Arial"/>
                <a:cs typeface="Arial"/>
                <a:sym typeface="Arial"/>
              </a:rPr>
              <a:t>print(type(x))</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000000"/>
                </a:solidFill>
                <a:latin typeface="Arial"/>
                <a:ea typeface="Arial"/>
                <a:cs typeface="Arial"/>
                <a:sym typeface="Arial"/>
              </a:rPr>
              <a:t>The output would be:</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000000"/>
                </a:solidFill>
                <a:latin typeface="Arial"/>
                <a:ea typeface="Arial"/>
                <a:cs typeface="Arial"/>
                <a:sym typeface="Arial"/>
              </a:rPr>
              <a:t>&lt;class 'int'&gt;</a:t>
            </a:r>
            <a:endParaRPr b="0" i="0" sz="1800" u="none" cap="none" strike="noStrike">
              <a:solidFill>
                <a:srgbClr val="000000"/>
              </a:solidFill>
              <a:latin typeface="Arial"/>
              <a:ea typeface="Arial"/>
              <a:cs typeface="Arial"/>
              <a:sym typeface="Arial"/>
            </a:endParaRPr>
          </a:p>
        </p:txBody>
      </p:sp>
      <p:pic>
        <p:nvPicPr>
          <p:cNvPr id="54" name="Google Shape;54;gd98cb605d6_0_0"/>
          <p:cNvPicPr preferRelativeResize="0"/>
          <p:nvPr/>
        </p:nvPicPr>
        <p:blipFill rotWithShape="1">
          <a:blip r:embed="rId3">
            <a:alphaModFix/>
          </a:blip>
          <a:srcRect b="0" l="0" r="0" t="0"/>
          <a:stretch/>
        </p:blipFill>
        <p:spPr>
          <a:xfrm>
            <a:off x="5257802" y="1954325"/>
            <a:ext cx="3233699" cy="28749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3">
                                            <p:txEl>
                                              <p:pRg end="0" st="0"/>
                                            </p:txEl>
                                          </p:spTgt>
                                        </p:tgtEl>
                                        <p:attrNameLst>
                                          <p:attrName>style.visibility</p:attrName>
                                        </p:attrNameLst>
                                      </p:cBhvr>
                                      <p:to>
                                        <p:strVal val="visible"/>
                                      </p:to>
                                    </p:set>
                                    <p:animEffect filter="fade" transition="in">
                                      <p:cBhvr>
                                        <p:cTn dur="1000"/>
                                        <p:tgtEl>
                                          <p:spTgt spid="5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3">
                                            <p:txEl>
                                              <p:pRg end="1" st="1"/>
                                            </p:txEl>
                                          </p:spTgt>
                                        </p:tgtEl>
                                        <p:attrNameLst>
                                          <p:attrName>style.visibility</p:attrName>
                                        </p:attrNameLst>
                                      </p:cBhvr>
                                      <p:to>
                                        <p:strVal val="visible"/>
                                      </p:to>
                                    </p:set>
                                    <p:animEffect filter="fade" transition="in">
                                      <p:cBhvr>
                                        <p:cTn dur="1000"/>
                                        <p:tgtEl>
                                          <p:spTgt spid="5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3">
                                            <p:txEl>
                                              <p:pRg end="2" st="2"/>
                                            </p:txEl>
                                          </p:spTgt>
                                        </p:tgtEl>
                                        <p:attrNameLst>
                                          <p:attrName>style.visibility</p:attrName>
                                        </p:attrNameLst>
                                      </p:cBhvr>
                                      <p:to>
                                        <p:strVal val="visible"/>
                                      </p:to>
                                    </p:set>
                                    <p:animEffect filter="fade" transition="in">
                                      <p:cBhvr>
                                        <p:cTn dur="1000"/>
                                        <p:tgtEl>
                                          <p:spTgt spid="53">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3">
                                            <p:txEl>
                                              <p:pRg end="3" st="3"/>
                                            </p:txEl>
                                          </p:spTgt>
                                        </p:tgtEl>
                                        <p:attrNameLst>
                                          <p:attrName>style.visibility</p:attrName>
                                        </p:attrNameLst>
                                      </p:cBhvr>
                                      <p:to>
                                        <p:strVal val="visible"/>
                                      </p:to>
                                    </p:set>
                                    <p:animEffect filter="fade" transition="in">
                                      <p:cBhvr>
                                        <p:cTn dur="1000"/>
                                        <p:tgtEl>
                                          <p:spTgt spid="53">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3">
                                            <p:txEl>
                                              <p:pRg end="4" st="4"/>
                                            </p:txEl>
                                          </p:spTgt>
                                        </p:tgtEl>
                                        <p:attrNameLst>
                                          <p:attrName>style.visibility</p:attrName>
                                        </p:attrNameLst>
                                      </p:cBhvr>
                                      <p:to>
                                        <p:strVal val="visible"/>
                                      </p:to>
                                    </p:set>
                                    <p:animEffect filter="fade" transition="in">
                                      <p:cBhvr>
                                        <p:cTn dur="1000"/>
                                        <p:tgtEl>
                                          <p:spTgt spid="53">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3">
                                            <p:txEl>
                                              <p:pRg end="5" st="5"/>
                                            </p:txEl>
                                          </p:spTgt>
                                        </p:tgtEl>
                                        <p:attrNameLst>
                                          <p:attrName>style.visibility</p:attrName>
                                        </p:attrNameLst>
                                      </p:cBhvr>
                                      <p:to>
                                        <p:strVal val="visible"/>
                                      </p:to>
                                    </p:set>
                                    <p:animEffect filter="fade" transition="in">
                                      <p:cBhvr>
                                        <p:cTn dur="1000"/>
                                        <p:tgtEl>
                                          <p:spTgt spid="53">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3">
                                            <p:txEl>
                                              <p:pRg end="6" st="6"/>
                                            </p:txEl>
                                          </p:spTgt>
                                        </p:tgtEl>
                                        <p:attrNameLst>
                                          <p:attrName>style.visibility</p:attrName>
                                        </p:attrNameLst>
                                      </p:cBhvr>
                                      <p:to>
                                        <p:strVal val="visible"/>
                                      </p:to>
                                    </p:set>
                                    <p:animEffect filter="fade" transition="in">
                                      <p:cBhvr>
                                        <p:cTn dur="1000"/>
                                        <p:tgtEl>
                                          <p:spTgt spid="53">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3">
                                            <p:txEl>
                                              <p:pRg end="7" st="7"/>
                                            </p:txEl>
                                          </p:spTgt>
                                        </p:tgtEl>
                                        <p:attrNameLst>
                                          <p:attrName>style.visibility</p:attrName>
                                        </p:attrNameLst>
                                      </p:cBhvr>
                                      <p:to>
                                        <p:strVal val="visible"/>
                                      </p:to>
                                    </p:set>
                                    <p:animEffect filter="fade" transition="in">
                                      <p:cBhvr>
                                        <p:cTn dur="1000"/>
                                        <p:tgtEl>
                                          <p:spTgt spid="53">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3">
                                            <p:txEl>
                                              <p:pRg end="8" st="8"/>
                                            </p:txEl>
                                          </p:spTgt>
                                        </p:tgtEl>
                                        <p:attrNameLst>
                                          <p:attrName>style.visibility</p:attrName>
                                        </p:attrNameLst>
                                      </p:cBhvr>
                                      <p:to>
                                        <p:strVal val="visible"/>
                                      </p:to>
                                    </p:set>
                                    <p:animEffect filter="fade" transition="in">
                                      <p:cBhvr>
                                        <p:cTn dur="1000"/>
                                        <p:tgtEl>
                                          <p:spTgt spid="53">
                                            <p:txEl>
                                              <p:pRg end="8" st="8"/>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3">
                                            <p:txEl>
                                              <p:pRg end="9" st="9"/>
                                            </p:txEl>
                                          </p:spTgt>
                                        </p:tgtEl>
                                        <p:attrNameLst>
                                          <p:attrName>style.visibility</p:attrName>
                                        </p:attrNameLst>
                                      </p:cBhvr>
                                      <p:to>
                                        <p:strVal val="visible"/>
                                      </p:to>
                                    </p:set>
                                    <p:animEffect filter="fade" transition="in">
                                      <p:cBhvr>
                                        <p:cTn dur="1000"/>
                                        <p:tgtEl>
                                          <p:spTgt spid="53">
                                            <p:txEl>
                                              <p:pRg end="9" st="9"/>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gdfd89d7685_0_0"/>
          <p:cNvSpPr txBox="1"/>
          <p:nvPr>
            <p:ph type="title"/>
          </p:nvPr>
        </p:nvSpPr>
        <p:spPr>
          <a:xfrm>
            <a:off x="145850" y="49525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Checking data type</a:t>
            </a:r>
            <a:endParaRPr/>
          </a:p>
        </p:txBody>
      </p:sp>
      <p:sp>
        <p:nvSpPr>
          <p:cNvPr id="60" name="Google Shape;60;gdfd89d7685_0_0"/>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61" name="Google Shape;61;gdfd89d7685_0_0"/>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Arial"/>
              <a:buNone/>
            </a:pPr>
            <a:r>
              <a:rPr b="0" i="0" lang="en-GB" sz="1400" u="none" cap="none" strike="noStrike">
                <a:solidFill>
                  <a:srgbClr val="666666"/>
                </a:solidFill>
                <a:latin typeface="Arial"/>
                <a:ea typeface="Arial"/>
                <a:cs typeface="Arial"/>
                <a:sym typeface="Arial"/>
              </a:rPr>
              <a:t>Focus tasks</a:t>
            </a:r>
            <a:endParaRPr b="0" i="0" sz="1400" u="none" cap="none" strike="noStrike">
              <a:solidFill>
                <a:srgbClr val="666666"/>
              </a:solidFill>
              <a:latin typeface="Arial"/>
              <a:ea typeface="Arial"/>
              <a:cs typeface="Arial"/>
              <a:sym typeface="Arial"/>
            </a:endParaRPr>
          </a:p>
        </p:txBody>
      </p:sp>
      <p:sp>
        <p:nvSpPr>
          <p:cNvPr id="62" name="Google Shape;62;gdfd89d7685_0_0"/>
          <p:cNvSpPr txBox="1"/>
          <p:nvPr/>
        </p:nvSpPr>
        <p:spPr>
          <a:xfrm>
            <a:off x="313400" y="1202050"/>
            <a:ext cx="8443500" cy="3388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000000"/>
                </a:solidFill>
                <a:latin typeface="Arial"/>
                <a:ea typeface="Arial"/>
                <a:cs typeface="Arial"/>
                <a:sym typeface="Arial"/>
              </a:rPr>
              <a:t>What would the output be for:</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000000"/>
                </a:solidFill>
                <a:latin typeface="Arial"/>
                <a:ea typeface="Arial"/>
                <a:cs typeface="Arial"/>
                <a:sym typeface="Arial"/>
              </a:rPr>
              <a:t>x = </a:t>
            </a:r>
            <a:r>
              <a:rPr b="0" i="0" lang="en-GB" sz="1800" u="none" cap="none" strike="noStrike">
                <a:solidFill>
                  <a:srgbClr val="000000"/>
                </a:solidFill>
                <a:latin typeface="Arial"/>
                <a:ea typeface="Arial"/>
                <a:cs typeface="Arial"/>
                <a:sym typeface="Arial"/>
              </a:rPr>
              <a:t>“</a:t>
            </a:r>
            <a:r>
              <a:rPr b="0" i="0" lang="en-GB" sz="1800" u="none" cap="none" strike="noStrike">
                <a:solidFill>
                  <a:srgbClr val="000000"/>
                </a:solidFill>
                <a:latin typeface="Arial"/>
                <a:ea typeface="Arial"/>
                <a:cs typeface="Arial"/>
                <a:sym typeface="Arial"/>
              </a:rPr>
              <a:t>potato</a:t>
            </a:r>
            <a:r>
              <a:rPr b="0" i="0" lang="en-GB" sz="1800" u="none" cap="none" strike="noStrike">
                <a:solidFill>
                  <a:srgbClr val="000000"/>
                </a:solidFill>
                <a:latin typeface="Arial"/>
                <a:ea typeface="Arial"/>
                <a:cs typeface="Arial"/>
                <a:sym typeface="Arial"/>
              </a:rPr>
              <a:t>”</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000000"/>
                </a:solidFill>
                <a:latin typeface="Arial"/>
                <a:ea typeface="Arial"/>
                <a:cs typeface="Arial"/>
                <a:sym typeface="Arial"/>
              </a:rPr>
              <a:t>print(type(x))</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000000"/>
                </a:solidFill>
                <a:latin typeface="Arial"/>
                <a:ea typeface="Arial"/>
                <a:cs typeface="Arial"/>
                <a:sym typeface="Arial"/>
              </a:rPr>
              <a:t>The output would be:</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000000"/>
                </a:solidFill>
                <a:latin typeface="Arial"/>
                <a:ea typeface="Arial"/>
                <a:cs typeface="Arial"/>
                <a:sym typeface="Arial"/>
              </a:rPr>
              <a:t>&lt;class 'str'&gt;</a:t>
            </a:r>
            <a:endParaRPr b="0" i="0" sz="1800" u="none" cap="none" strike="noStrike">
              <a:solidFill>
                <a:srgbClr val="000000"/>
              </a:solidFill>
              <a:latin typeface="Arial"/>
              <a:ea typeface="Arial"/>
              <a:cs typeface="Arial"/>
              <a:sym typeface="Arial"/>
            </a:endParaRPr>
          </a:p>
        </p:txBody>
      </p:sp>
      <p:pic>
        <p:nvPicPr>
          <p:cNvPr id="63" name="Google Shape;63;gdfd89d7685_0_0"/>
          <p:cNvPicPr preferRelativeResize="0"/>
          <p:nvPr/>
        </p:nvPicPr>
        <p:blipFill rotWithShape="1">
          <a:blip r:embed="rId3">
            <a:alphaModFix/>
          </a:blip>
          <a:srcRect b="0" l="0" r="0" t="0"/>
          <a:stretch/>
        </p:blipFill>
        <p:spPr>
          <a:xfrm>
            <a:off x="5257802" y="1954325"/>
            <a:ext cx="3233699" cy="28749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2">
                                            <p:txEl>
                                              <p:pRg end="0" st="0"/>
                                            </p:txEl>
                                          </p:spTgt>
                                        </p:tgtEl>
                                        <p:attrNameLst>
                                          <p:attrName>style.visibility</p:attrName>
                                        </p:attrNameLst>
                                      </p:cBhvr>
                                      <p:to>
                                        <p:strVal val="visible"/>
                                      </p:to>
                                    </p:set>
                                    <p:animEffect filter="fade" transition="in">
                                      <p:cBhvr>
                                        <p:cTn dur="1000"/>
                                        <p:tgtEl>
                                          <p:spTgt spid="62">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2">
                                            <p:txEl>
                                              <p:pRg end="1" st="1"/>
                                            </p:txEl>
                                          </p:spTgt>
                                        </p:tgtEl>
                                        <p:attrNameLst>
                                          <p:attrName>style.visibility</p:attrName>
                                        </p:attrNameLst>
                                      </p:cBhvr>
                                      <p:to>
                                        <p:strVal val="visible"/>
                                      </p:to>
                                    </p:set>
                                    <p:animEffect filter="fade" transition="in">
                                      <p:cBhvr>
                                        <p:cTn dur="1000"/>
                                        <p:tgtEl>
                                          <p:spTgt spid="62">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2">
                                            <p:txEl>
                                              <p:pRg end="2" st="2"/>
                                            </p:txEl>
                                          </p:spTgt>
                                        </p:tgtEl>
                                        <p:attrNameLst>
                                          <p:attrName>style.visibility</p:attrName>
                                        </p:attrNameLst>
                                      </p:cBhvr>
                                      <p:to>
                                        <p:strVal val="visible"/>
                                      </p:to>
                                    </p:set>
                                    <p:animEffect filter="fade" transition="in">
                                      <p:cBhvr>
                                        <p:cTn dur="1000"/>
                                        <p:tgtEl>
                                          <p:spTgt spid="62">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2">
                                            <p:txEl>
                                              <p:pRg end="3" st="3"/>
                                            </p:txEl>
                                          </p:spTgt>
                                        </p:tgtEl>
                                        <p:attrNameLst>
                                          <p:attrName>style.visibility</p:attrName>
                                        </p:attrNameLst>
                                      </p:cBhvr>
                                      <p:to>
                                        <p:strVal val="visible"/>
                                      </p:to>
                                    </p:set>
                                    <p:animEffect filter="fade" transition="in">
                                      <p:cBhvr>
                                        <p:cTn dur="1000"/>
                                        <p:tgtEl>
                                          <p:spTgt spid="62">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2">
                                            <p:txEl>
                                              <p:pRg end="4" st="4"/>
                                            </p:txEl>
                                          </p:spTgt>
                                        </p:tgtEl>
                                        <p:attrNameLst>
                                          <p:attrName>style.visibility</p:attrName>
                                        </p:attrNameLst>
                                      </p:cBhvr>
                                      <p:to>
                                        <p:strVal val="visible"/>
                                      </p:to>
                                    </p:set>
                                    <p:animEffect filter="fade" transition="in">
                                      <p:cBhvr>
                                        <p:cTn dur="1000"/>
                                        <p:tgtEl>
                                          <p:spTgt spid="62">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2">
                                            <p:txEl>
                                              <p:pRg end="5" st="5"/>
                                            </p:txEl>
                                          </p:spTgt>
                                        </p:tgtEl>
                                        <p:attrNameLst>
                                          <p:attrName>style.visibility</p:attrName>
                                        </p:attrNameLst>
                                      </p:cBhvr>
                                      <p:to>
                                        <p:strVal val="visible"/>
                                      </p:to>
                                    </p:set>
                                    <p:animEffect filter="fade" transition="in">
                                      <p:cBhvr>
                                        <p:cTn dur="1000"/>
                                        <p:tgtEl>
                                          <p:spTgt spid="62">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2">
                                            <p:txEl>
                                              <p:pRg end="6" st="6"/>
                                            </p:txEl>
                                          </p:spTgt>
                                        </p:tgtEl>
                                        <p:attrNameLst>
                                          <p:attrName>style.visibility</p:attrName>
                                        </p:attrNameLst>
                                      </p:cBhvr>
                                      <p:to>
                                        <p:strVal val="visible"/>
                                      </p:to>
                                    </p:set>
                                    <p:animEffect filter="fade" transition="in">
                                      <p:cBhvr>
                                        <p:cTn dur="1000"/>
                                        <p:tgtEl>
                                          <p:spTgt spid="62">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2">
                                            <p:txEl>
                                              <p:pRg end="7" st="7"/>
                                            </p:txEl>
                                          </p:spTgt>
                                        </p:tgtEl>
                                        <p:attrNameLst>
                                          <p:attrName>style.visibility</p:attrName>
                                        </p:attrNameLst>
                                      </p:cBhvr>
                                      <p:to>
                                        <p:strVal val="visible"/>
                                      </p:to>
                                    </p:set>
                                    <p:animEffect filter="fade" transition="in">
                                      <p:cBhvr>
                                        <p:cTn dur="1000"/>
                                        <p:tgtEl>
                                          <p:spTgt spid="62">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2">
                                            <p:txEl>
                                              <p:pRg end="8" st="8"/>
                                            </p:txEl>
                                          </p:spTgt>
                                        </p:tgtEl>
                                        <p:attrNameLst>
                                          <p:attrName>style.visibility</p:attrName>
                                        </p:attrNameLst>
                                      </p:cBhvr>
                                      <p:to>
                                        <p:strVal val="visible"/>
                                      </p:to>
                                    </p:set>
                                    <p:animEffect filter="fade" transition="in">
                                      <p:cBhvr>
                                        <p:cTn dur="1000"/>
                                        <p:tgtEl>
                                          <p:spTgt spid="62">
                                            <p:txEl>
                                              <p:pRg end="8" st="8"/>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2">
                                            <p:txEl>
                                              <p:pRg end="9" st="9"/>
                                            </p:txEl>
                                          </p:spTgt>
                                        </p:tgtEl>
                                        <p:attrNameLst>
                                          <p:attrName>style.visibility</p:attrName>
                                        </p:attrNameLst>
                                      </p:cBhvr>
                                      <p:to>
                                        <p:strVal val="visible"/>
                                      </p:to>
                                    </p:set>
                                    <p:animEffect filter="fade" transition="in">
                                      <p:cBhvr>
                                        <p:cTn dur="1000"/>
                                        <p:tgtEl>
                                          <p:spTgt spid="62">
                                            <p:txEl>
                                              <p:pRg end="9" st="9"/>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sp>
        <p:nvSpPr>
          <p:cNvPr id="68" name="Google Shape;68;gd7d94d2fe3_0_0"/>
          <p:cNvSpPr txBox="1"/>
          <p:nvPr>
            <p:ph type="title"/>
          </p:nvPr>
        </p:nvSpPr>
        <p:spPr>
          <a:xfrm>
            <a:off x="145850" y="49525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Implicit v explicit data casting</a:t>
            </a:r>
            <a:endParaRPr/>
          </a:p>
        </p:txBody>
      </p:sp>
      <p:sp>
        <p:nvSpPr>
          <p:cNvPr id="69" name="Google Shape;69;gd7d94d2fe3_0_0"/>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70" name="Google Shape;70;gd7d94d2fe3_0_0"/>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Arial"/>
              <a:buNone/>
            </a:pPr>
            <a:r>
              <a:rPr b="0" i="0" lang="en-GB" sz="1400" u="none" cap="none" strike="noStrike">
                <a:solidFill>
                  <a:srgbClr val="666666"/>
                </a:solidFill>
                <a:latin typeface="Arial"/>
                <a:ea typeface="Arial"/>
                <a:cs typeface="Arial"/>
                <a:sym typeface="Arial"/>
              </a:rPr>
              <a:t>Focus tasks</a:t>
            </a:r>
            <a:endParaRPr b="0" i="0" sz="1400" u="none" cap="none" strike="noStrike">
              <a:solidFill>
                <a:srgbClr val="666666"/>
              </a:solidFill>
              <a:latin typeface="Arial"/>
              <a:ea typeface="Arial"/>
              <a:cs typeface="Arial"/>
              <a:sym typeface="Arial"/>
            </a:endParaRPr>
          </a:p>
        </p:txBody>
      </p:sp>
      <p:sp>
        <p:nvSpPr>
          <p:cNvPr id="71" name="Google Shape;71;gd7d94d2fe3_0_0"/>
          <p:cNvSpPr txBox="1"/>
          <p:nvPr/>
        </p:nvSpPr>
        <p:spPr>
          <a:xfrm>
            <a:off x="311150" y="1383200"/>
            <a:ext cx="8443500" cy="3283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000000"/>
                </a:solidFill>
                <a:latin typeface="Arial"/>
                <a:ea typeface="Arial"/>
                <a:cs typeface="Arial"/>
                <a:sym typeface="Arial"/>
              </a:rPr>
              <a:t>You don’t have to tell python what data type you want….unless it is</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000000"/>
                </a:solidFill>
                <a:latin typeface="Arial"/>
                <a:ea typeface="Arial"/>
                <a:cs typeface="Arial"/>
                <a:sym typeface="Arial"/>
              </a:rPr>
              <a:t>necessary.  Python sets the data type when you assign a value to a variable.</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000000"/>
                </a:solidFill>
                <a:latin typeface="Arial"/>
                <a:ea typeface="Arial"/>
                <a:cs typeface="Arial"/>
                <a:sym typeface="Arial"/>
              </a:rPr>
              <a:t>x = 2.5</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000000"/>
                </a:solidFill>
                <a:latin typeface="Arial"/>
                <a:ea typeface="Arial"/>
                <a:cs typeface="Arial"/>
                <a:sym typeface="Arial"/>
              </a:rPr>
              <a:t>Python implicitly casts this as a float, unless you explicitly instruct it to do something else….like this.  Sometimes you want whole number, not a decimal.</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000000"/>
                </a:solidFill>
                <a:latin typeface="Arial"/>
                <a:ea typeface="Arial"/>
                <a:cs typeface="Arial"/>
                <a:sym typeface="Arial"/>
              </a:rPr>
              <a:t>x = 2.5</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000000"/>
                </a:solidFill>
                <a:latin typeface="Arial"/>
                <a:ea typeface="Arial"/>
                <a:cs typeface="Arial"/>
                <a:sym typeface="Arial"/>
              </a:rPr>
              <a:t>print(type(x))</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000000"/>
                </a:solidFill>
                <a:latin typeface="Arial"/>
                <a:ea typeface="Arial"/>
                <a:cs typeface="Arial"/>
                <a:sym typeface="Arial"/>
              </a:rPr>
              <a:t>x = int(x)</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000000"/>
                </a:solidFill>
                <a:latin typeface="Arial"/>
                <a:ea typeface="Arial"/>
                <a:cs typeface="Arial"/>
                <a:sym typeface="Arial"/>
              </a:rPr>
              <a:t>print(type(x))</a:t>
            </a:r>
            <a:endParaRPr b="0" i="0" sz="1800" u="none" cap="none" strike="noStrike">
              <a:solidFill>
                <a:srgbClr val="000000"/>
              </a:solidFill>
              <a:latin typeface="Arial"/>
              <a:ea typeface="Arial"/>
              <a:cs typeface="Arial"/>
              <a:sym typeface="Arial"/>
            </a:endParaRPr>
          </a:p>
        </p:txBody>
      </p:sp>
      <p:sp>
        <p:nvSpPr>
          <p:cNvPr id="72" name="Google Shape;72;gd7d94d2fe3_0_0"/>
          <p:cNvSpPr txBox="1"/>
          <p:nvPr/>
        </p:nvSpPr>
        <p:spPr>
          <a:xfrm>
            <a:off x="4041350" y="3591450"/>
            <a:ext cx="4626600" cy="1046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Arial"/>
                <a:ea typeface="Arial"/>
                <a:cs typeface="Arial"/>
                <a:sym typeface="Arial"/>
              </a:rPr>
              <a:t>N.B. Converting to an integer just takes the ‘integer part’ i.e. the whole number part of the value.  It does not round it.  So even a float of 2.99 when explicitly data cast as an integer becomes 2!</a:t>
            </a:r>
            <a:endParaRPr b="0" i="0" sz="1400" u="none" cap="none" strike="noStrike">
              <a:solidFill>
                <a:srgbClr val="000000"/>
              </a:solidFill>
              <a:latin typeface="Arial"/>
              <a:ea typeface="Arial"/>
              <a:cs typeface="Arial"/>
              <a:sym typeface="Arial"/>
            </a:endParaRPr>
          </a:p>
        </p:txBody>
      </p:sp>
      <p:pic>
        <p:nvPicPr>
          <p:cNvPr id="73" name="Google Shape;73;gd7d94d2fe3_0_0"/>
          <p:cNvPicPr preferRelativeResize="0"/>
          <p:nvPr/>
        </p:nvPicPr>
        <p:blipFill rotWithShape="1">
          <a:blip r:embed="rId3">
            <a:alphaModFix/>
          </a:blip>
          <a:srcRect b="0" l="0" r="0" t="0"/>
          <a:stretch/>
        </p:blipFill>
        <p:spPr>
          <a:xfrm>
            <a:off x="7374066" y="151787"/>
            <a:ext cx="1769824" cy="1393724"/>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1">
                                            <p:txEl>
                                              <p:pRg end="0" st="0"/>
                                            </p:txEl>
                                          </p:spTgt>
                                        </p:tgtEl>
                                        <p:attrNameLst>
                                          <p:attrName>style.visibility</p:attrName>
                                        </p:attrNameLst>
                                      </p:cBhvr>
                                      <p:to>
                                        <p:strVal val="visible"/>
                                      </p:to>
                                    </p:set>
                                    <p:animEffect filter="fade" transition="in">
                                      <p:cBhvr>
                                        <p:cTn dur="1000"/>
                                        <p:tgtEl>
                                          <p:spTgt spid="7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1">
                                            <p:txEl>
                                              <p:pRg end="1" st="1"/>
                                            </p:txEl>
                                          </p:spTgt>
                                        </p:tgtEl>
                                        <p:attrNameLst>
                                          <p:attrName>style.visibility</p:attrName>
                                        </p:attrNameLst>
                                      </p:cBhvr>
                                      <p:to>
                                        <p:strVal val="visible"/>
                                      </p:to>
                                    </p:set>
                                    <p:animEffect filter="fade" transition="in">
                                      <p:cBhvr>
                                        <p:cTn dur="1000"/>
                                        <p:tgtEl>
                                          <p:spTgt spid="7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1">
                                            <p:txEl>
                                              <p:pRg end="2" st="2"/>
                                            </p:txEl>
                                          </p:spTgt>
                                        </p:tgtEl>
                                        <p:attrNameLst>
                                          <p:attrName>style.visibility</p:attrName>
                                        </p:attrNameLst>
                                      </p:cBhvr>
                                      <p:to>
                                        <p:strVal val="visible"/>
                                      </p:to>
                                    </p:set>
                                    <p:animEffect filter="fade" transition="in">
                                      <p:cBhvr>
                                        <p:cTn dur="1000"/>
                                        <p:tgtEl>
                                          <p:spTgt spid="7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1">
                                            <p:txEl>
                                              <p:pRg end="3" st="3"/>
                                            </p:txEl>
                                          </p:spTgt>
                                        </p:tgtEl>
                                        <p:attrNameLst>
                                          <p:attrName>style.visibility</p:attrName>
                                        </p:attrNameLst>
                                      </p:cBhvr>
                                      <p:to>
                                        <p:strVal val="visible"/>
                                      </p:to>
                                    </p:set>
                                    <p:animEffect filter="fade" transition="in">
                                      <p:cBhvr>
                                        <p:cTn dur="1000"/>
                                        <p:tgtEl>
                                          <p:spTgt spid="71">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1">
                                            <p:txEl>
                                              <p:pRg end="4" st="4"/>
                                            </p:txEl>
                                          </p:spTgt>
                                        </p:tgtEl>
                                        <p:attrNameLst>
                                          <p:attrName>style.visibility</p:attrName>
                                        </p:attrNameLst>
                                      </p:cBhvr>
                                      <p:to>
                                        <p:strVal val="visible"/>
                                      </p:to>
                                    </p:set>
                                    <p:animEffect filter="fade" transition="in">
                                      <p:cBhvr>
                                        <p:cTn dur="1000"/>
                                        <p:tgtEl>
                                          <p:spTgt spid="71">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1">
                                            <p:txEl>
                                              <p:pRg end="5" st="5"/>
                                            </p:txEl>
                                          </p:spTgt>
                                        </p:tgtEl>
                                        <p:attrNameLst>
                                          <p:attrName>style.visibility</p:attrName>
                                        </p:attrNameLst>
                                      </p:cBhvr>
                                      <p:to>
                                        <p:strVal val="visible"/>
                                      </p:to>
                                    </p:set>
                                    <p:animEffect filter="fade" transition="in">
                                      <p:cBhvr>
                                        <p:cTn dur="1000"/>
                                        <p:tgtEl>
                                          <p:spTgt spid="71">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1">
                                            <p:txEl>
                                              <p:pRg end="6" st="6"/>
                                            </p:txEl>
                                          </p:spTgt>
                                        </p:tgtEl>
                                        <p:attrNameLst>
                                          <p:attrName>style.visibility</p:attrName>
                                        </p:attrNameLst>
                                      </p:cBhvr>
                                      <p:to>
                                        <p:strVal val="visible"/>
                                      </p:to>
                                    </p:set>
                                    <p:animEffect filter="fade" transition="in">
                                      <p:cBhvr>
                                        <p:cTn dur="1000"/>
                                        <p:tgtEl>
                                          <p:spTgt spid="71">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1">
                                            <p:txEl>
                                              <p:pRg end="7" st="7"/>
                                            </p:txEl>
                                          </p:spTgt>
                                        </p:tgtEl>
                                        <p:attrNameLst>
                                          <p:attrName>style.visibility</p:attrName>
                                        </p:attrNameLst>
                                      </p:cBhvr>
                                      <p:to>
                                        <p:strVal val="visible"/>
                                      </p:to>
                                    </p:set>
                                    <p:animEffect filter="fade" transition="in">
                                      <p:cBhvr>
                                        <p:cTn dur="1000"/>
                                        <p:tgtEl>
                                          <p:spTgt spid="71">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1">
                                            <p:txEl>
                                              <p:pRg end="8" st="8"/>
                                            </p:txEl>
                                          </p:spTgt>
                                        </p:tgtEl>
                                        <p:attrNameLst>
                                          <p:attrName>style.visibility</p:attrName>
                                        </p:attrNameLst>
                                      </p:cBhvr>
                                      <p:to>
                                        <p:strVal val="visible"/>
                                      </p:to>
                                    </p:set>
                                    <p:animEffect filter="fade" transition="in">
                                      <p:cBhvr>
                                        <p:cTn dur="1000"/>
                                        <p:tgtEl>
                                          <p:spTgt spid="71">
                                            <p:txEl>
                                              <p:pRg end="8" st="8"/>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1">
                                            <p:txEl>
                                              <p:pRg end="9" st="9"/>
                                            </p:txEl>
                                          </p:spTgt>
                                        </p:tgtEl>
                                        <p:attrNameLst>
                                          <p:attrName>style.visibility</p:attrName>
                                        </p:attrNameLst>
                                      </p:cBhvr>
                                      <p:to>
                                        <p:strVal val="visible"/>
                                      </p:to>
                                    </p:set>
                                    <p:animEffect filter="fade" transition="in">
                                      <p:cBhvr>
                                        <p:cTn dur="1000"/>
                                        <p:tgtEl>
                                          <p:spTgt spid="71">
                                            <p:txEl>
                                              <p:pRg end="9" st="9"/>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1">
                                            <p:txEl>
                                              <p:pRg end="10" st="10"/>
                                            </p:txEl>
                                          </p:spTgt>
                                        </p:tgtEl>
                                        <p:attrNameLst>
                                          <p:attrName>style.visibility</p:attrName>
                                        </p:attrNameLst>
                                      </p:cBhvr>
                                      <p:to>
                                        <p:strVal val="visible"/>
                                      </p:to>
                                    </p:set>
                                    <p:animEffect filter="fade" transition="in">
                                      <p:cBhvr>
                                        <p:cTn dur="1000"/>
                                        <p:tgtEl>
                                          <p:spTgt spid="71">
                                            <p:txEl>
                                              <p:pRg end="10" st="1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gd98cb605d6_0_8"/>
          <p:cNvSpPr txBox="1"/>
          <p:nvPr>
            <p:ph type="title"/>
          </p:nvPr>
        </p:nvSpPr>
        <p:spPr>
          <a:xfrm>
            <a:off x="145850" y="49525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Implicit v explicit data casting</a:t>
            </a:r>
            <a:endParaRPr/>
          </a:p>
        </p:txBody>
      </p:sp>
      <p:sp>
        <p:nvSpPr>
          <p:cNvPr id="79" name="Google Shape;79;gd98cb605d6_0_8"/>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80" name="Google Shape;80;gd98cb605d6_0_8"/>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Arial"/>
              <a:buNone/>
            </a:pPr>
            <a:r>
              <a:rPr b="0" i="0" lang="en-GB" sz="1400" u="none" cap="none" strike="noStrike">
                <a:solidFill>
                  <a:srgbClr val="666666"/>
                </a:solidFill>
                <a:latin typeface="Arial"/>
                <a:ea typeface="Arial"/>
                <a:cs typeface="Arial"/>
                <a:sym typeface="Arial"/>
              </a:rPr>
              <a:t>Focus tasks</a:t>
            </a:r>
            <a:endParaRPr b="0" i="0" sz="1400" u="none" cap="none" strike="noStrike">
              <a:solidFill>
                <a:srgbClr val="666666"/>
              </a:solidFill>
              <a:latin typeface="Arial"/>
              <a:ea typeface="Arial"/>
              <a:cs typeface="Arial"/>
              <a:sym typeface="Arial"/>
            </a:endParaRPr>
          </a:p>
        </p:txBody>
      </p:sp>
      <p:sp>
        <p:nvSpPr>
          <p:cNvPr id="81" name="Google Shape;81;gd98cb605d6_0_8"/>
          <p:cNvSpPr txBox="1"/>
          <p:nvPr/>
        </p:nvSpPr>
        <p:spPr>
          <a:xfrm>
            <a:off x="313400" y="1289050"/>
            <a:ext cx="8443500" cy="354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1" i="0" lang="en-GB" sz="1800" u="none" cap="none" strike="noStrike">
                <a:solidFill>
                  <a:srgbClr val="000000"/>
                </a:solidFill>
                <a:latin typeface="Arial"/>
                <a:ea typeface="Arial"/>
                <a:cs typeface="Arial"/>
                <a:sym typeface="Arial"/>
              </a:rPr>
              <a:t>Im</a:t>
            </a:r>
            <a:r>
              <a:rPr b="0" i="0" lang="en-GB" sz="1800" u="none" cap="none" strike="noStrike">
                <a:solidFill>
                  <a:srgbClr val="000000"/>
                </a:solidFill>
                <a:latin typeface="Arial"/>
                <a:ea typeface="Arial"/>
                <a:cs typeface="Arial"/>
                <a:sym typeface="Arial"/>
              </a:rPr>
              <a:t>plicit = inside  (i.e. happens inside the python interpreter…..you don’t do anything)</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1" i="0" lang="en-GB" sz="1800" u="none" cap="none" strike="noStrike">
                <a:solidFill>
                  <a:srgbClr val="000000"/>
                </a:solidFill>
                <a:latin typeface="Arial"/>
                <a:ea typeface="Arial"/>
                <a:cs typeface="Arial"/>
                <a:sym typeface="Arial"/>
              </a:rPr>
              <a:t>Ex</a:t>
            </a:r>
            <a:r>
              <a:rPr b="0" i="0" lang="en-GB" sz="1800" u="none" cap="none" strike="noStrike">
                <a:solidFill>
                  <a:srgbClr val="000000"/>
                </a:solidFill>
                <a:latin typeface="Arial"/>
                <a:ea typeface="Arial"/>
                <a:cs typeface="Arial"/>
                <a:sym typeface="Arial"/>
              </a:rPr>
              <a:t>plicit = outside (i.e. happens outside the python interpreter...you tell it to do it)</a:t>
            </a:r>
            <a:endParaRPr b="0" i="0" sz="18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
                                            <p:txEl>
                                              <p:pRg end="0" st="0"/>
                                            </p:txEl>
                                          </p:spTgt>
                                        </p:tgtEl>
                                        <p:attrNameLst>
                                          <p:attrName>style.visibility</p:attrName>
                                        </p:attrNameLst>
                                      </p:cBhvr>
                                      <p:to>
                                        <p:strVal val="visible"/>
                                      </p:to>
                                    </p:set>
                                    <p:animEffect filter="fade" transition="in">
                                      <p:cBhvr>
                                        <p:cTn dur="1000"/>
                                        <p:tgtEl>
                                          <p:spTgt spid="8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
                                            <p:txEl>
                                              <p:pRg end="1" st="1"/>
                                            </p:txEl>
                                          </p:spTgt>
                                        </p:tgtEl>
                                        <p:attrNameLst>
                                          <p:attrName>style.visibility</p:attrName>
                                        </p:attrNameLst>
                                      </p:cBhvr>
                                      <p:to>
                                        <p:strVal val="visible"/>
                                      </p:to>
                                    </p:set>
                                    <p:animEffect filter="fade" transition="in">
                                      <p:cBhvr>
                                        <p:cTn dur="1000"/>
                                        <p:tgtEl>
                                          <p:spTgt spid="8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
                                            <p:txEl>
                                              <p:pRg end="2" st="2"/>
                                            </p:txEl>
                                          </p:spTgt>
                                        </p:tgtEl>
                                        <p:attrNameLst>
                                          <p:attrName>style.visibility</p:attrName>
                                        </p:attrNameLst>
                                      </p:cBhvr>
                                      <p:to>
                                        <p:strVal val="visible"/>
                                      </p:to>
                                    </p:set>
                                    <p:animEffect filter="fade" transition="in">
                                      <p:cBhvr>
                                        <p:cTn dur="1000"/>
                                        <p:tgtEl>
                                          <p:spTgt spid="8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
                                            <p:txEl>
                                              <p:pRg end="3" st="3"/>
                                            </p:txEl>
                                          </p:spTgt>
                                        </p:tgtEl>
                                        <p:attrNameLst>
                                          <p:attrName>style.visibility</p:attrName>
                                        </p:attrNameLst>
                                      </p:cBhvr>
                                      <p:to>
                                        <p:strVal val="visible"/>
                                      </p:to>
                                    </p:set>
                                    <p:animEffect filter="fade" transition="in">
                                      <p:cBhvr>
                                        <p:cTn dur="1000"/>
                                        <p:tgtEl>
                                          <p:spTgt spid="81">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
                                            <p:txEl>
                                              <p:pRg end="4" st="4"/>
                                            </p:txEl>
                                          </p:spTgt>
                                        </p:tgtEl>
                                        <p:attrNameLst>
                                          <p:attrName>style.visibility</p:attrName>
                                        </p:attrNameLst>
                                      </p:cBhvr>
                                      <p:to>
                                        <p:strVal val="visible"/>
                                      </p:to>
                                    </p:set>
                                    <p:animEffect filter="fade" transition="in">
                                      <p:cBhvr>
                                        <p:cTn dur="1000"/>
                                        <p:tgtEl>
                                          <p:spTgt spid="81">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
                                            <p:txEl>
                                              <p:pRg end="5" st="5"/>
                                            </p:txEl>
                                          </p:spTgt>
                                        </p:tgtEl>
                                        <p:attrNameLst>
                                          <p:attrName>style.visibility</p:attrName>
                                        </p:attrNameLst>
                                      </p:cBhvr>
                                      <p:to>
                                        <p:strVal val="visible"/>
                                      </p:to>
                                    </p:set>
                                    <p:animEffect filter="fade" transition="in">
                                      <p:cBhvr>
                                        <p:cTn dur="1000"/>
                                        <p:tgtEl>
                                          <p:spTgt spid="81">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gb67b9cb4df_0_1"/>
          <p:cNvSpPr txBox="1"/>
          <p:nvPr>
            <p:ph type="title"/>
          </p:nvPr>
        </p:nvSpPr>
        <p:spPr>
          <a:xfrm>
            <a:off x="145850" y="49525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Can you type cast a string?</a:t>
            </a:r>
            <a:endParaRPr/>
          </a:p>
        </p:txBody>
      </p:sp>
      <p:sp>
        <p:nvSpPr>
          <p:cNvPr id="87" name="Google Shape;87;gb67b9cb4df_0_1"/>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88" name="Google Shape;88;gb67b9cb4df_0_1"/>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Arial"/>
              <a:buNone/>
            </a:pPr>
            <a:r>
              <a:rPr b="0" i="0" lang="en-GB" sz="1400" u="none" cap="none" strike="noStrike">
                <a:solidFill>
                  <a:srgbClr val="666666"/>
                </a:solidFill>
                <a:latin typeface="Arial"/>
                <a:ea typeface="Arial"/>
                <a:cs typeface="Arial"/>
                <a:sym typeface="Arial"/>
              </a:rPr>
              <a:t>Focus tasks</a:t>
            </a:r>
            <a:endParaRPr b="0" i="0" sz="1400" u="none" cap="none" strike="noStrike">
              <a:solidFill>
                <a:srgbClr val="666666"/>
              </a:solidFill>
              <a:latin typeface="Arial"/>
              <a:ea typeface="Arial"/>
              <a:cs typeface="Arial"/>
              <a:sym typeface="Arial"/>
            </a:endParaRPr>
          </a:p>
        </p:txBody>
      </p:sp>
      <p:sp>
        <p:nvSpPr>
          <p:cNvPr id="89" name="Google Shape;89;gb67b9cb4df_0_1"/>
          <p:cNvSpPr txBox="1"/>
          <p:nvPr/>
        </p:nvSpPr>
        <p:spPr>
          <a:xfrm>
            <a:off x="313400" y="1017600"/>
            <a:ext cx="8443500" cy="3811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000000"/>
                </a:solidFill>
                <a:latin typeface="Arial"/>
                <a:ea typeface="Arial"/>
                <a:cs typeface="Arial"/>
                <a:sym typeface="Arial"/>
              </a:rPr>
              <a:t>Yes, you can.  Python can only tell is something is a string if you use speech marks.  So, you might assign a variable for a birthday card program as:</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000000"/>
                </a:solidFill>
                <a:latin typeface="Arial"/>
                <a:ea typeface="Arial"/>
                <a:cs typeface="Arial"/>
                <a:sym typeface="Arial"/>
              </a:rPr>
              <a:t>age=’thirteen’ - this is now stuck as a string as you have used letters.</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000000"/>
                </a:solidFill>
                <a:latin typeface="Arial"/>
                <a:ea typeface="Arial"/>
                <a:cs typeface="Arial"/>
                <a:sym typeface="Arial"/>
              </a:rPr>
              <a:t>However, you might also assign a number variable as a string:</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000000"/>
                </a:solidFill>
                <a:latin typeface="Arial"/>
                <a:ea typeface="Arial"/>
                <a:cs typeface="Arial"/>
                <a:sym typeface="Arial"/>
              </a:rPr>
              <a:t>Age = ‘13’</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000000"/>
                </a:solidFill>
                <a:latin typeface="Arial"/>
                <a:ea typeface="Arial"/>
                <a:cs typeface="Arial"/>
                <a:sym typeface="Arial"/>
              </a:rPr>
              <a:t>But then later on realise that you do want to treat it as an integer and type cast it like this:</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000000"/>
                </a:solidFill>
                <a:latin typeface="Arial"/>
                <a:ea typeface="Arial"/>
                <a:cs typeface="Arial"/>
                <a:sym typeface="Arial"/>
              </a:rPr>
              <a:t>Print (int(age)) - you can still do this because you have used numbers</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1"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1" i="0" sz="18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9">
                                            <p:txEl>
                                              <p:pRg end="0" st="0"/>
                                            </p:txEl>
                                          </p:spTgt>
                                        </p:tgtEl>
                                        <p:attrNameLst>
                                          <p:attrName>style.visibility</p:attrName>
                                        </p:attrNameLst>
                                      </p:cBhvr>
                                      <p:to>
                                        <p:strVal val="visible"/>
                                      </p:to>
                                    </p:set>
                                    <p:animEffect filter="fade" transition="in">
                                      <p:cBhvr>
                                        <p:cTn dur="1000"/>
                                        <p:tgtEl>
                                          <p:spTgt spid="8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9">
                                            <p:txEl>
                                              <p:pRg end="1" st="1"/>
                                            </p:txEl>
                                          </p:spTgt>
                                        </p:tgtEl>
                                        <p:attrNameLst>
                                          <p:attrName>style.visibility</p:attrName>
                                        </p:attrNameLst>
                                      </p:cBhvr>
                                      <p:to>
                                        <p:strVal val="visible"/>
                                      </p:to>
                                    </p:set>
                                    <p:animEffect filter="fade" transition="in">
                                      <p:cBhvr>
                                        <p:cTn dur="1000"/>
                                        <p:tgtEl>
                                          <p:spTgt spid="8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9">
                                            <p:txEl>
                                              <p:pRg end="2" st="2"/>
                                            </p:txEl>
                                          </p:spTgt>
                                        </p:tgtEl>
                                        <p:attrNameLst>
                                          <p:attrName>style.visibility</p:attrName>
                                        </p:attrNameLst>
                                      </p:cBhvr>
                                      <p:to>
                                        <p:strVal val="visible"/>
                                      </p:to>
                                    </p:set>
                                    <p:animEffect filter="fade" transition="in">
                                      <p:cBhvr>
                                        <p:cTn dur="1000"/>
                                        <p:tgtEl>
                                          <p:spTgt spid="8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9">
                                            <p:txEl>
                                              <p:pRg end="3" st="3"/>
                                            </p:txEl>
                                          </p:spTgt>
                                        </p:tgtEl>
                                        <p:attrNameLst>
                                          <p:attrName>style.visibility</p:attrName>
                                        </p:attrNameLst>
                                      </p:cBhvr>
                                      <p:to>
                                        <p:strVal val="visible"/>
                                      </p:to>
                                    </p:set>
                                    <p:animEffect filter="fade" transition="in">
                                      <p:cBhvr>
                                        <p:cTn dur="1000"/>
                                        <p:tgtEl>
                                          <p:spTgt spid="89">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9">
                                            <p:txEl>
                                              <p:pRg end="4" st="4"/>
                                            </p:txEl>
                                          </p:spTgt>
                                        </p:tgtEl>
                                        <p:attrNameLst>
                                          <p:attrName>style.visibility</p:attrName>
                                        </p:attrNameLst>
                                      </p:cBhvr>
                                      <p:to>
                                        <p:strVal val="visible"/>
                                      </p:to>
                                    </p:set>
                                    <p:animEffect filter="fade" transition="in">
                                      <p:cBhvr>
                                        <p:cTn dur="1000"/>
                                        <p:tgtEl>
                                          <p:spTgt spid="89">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9">
                                            <p:txEl>
                                              <p:pRg end="5" st="5"/>
                                            </p:txEl>
                                          </p:spTgt>
                                        </p:tgtEl>
                                        <p:attrNameLst>
                                          <p:attrName>style.visibility</p:attrName>
                                        </p:attrNameLst>
                                      </p:cBhvr>
                                      <p:to>
                                        <p:strVal val="visible"/>
                                      </p:to>
                                    </p:set>
                                    <p:animEffect filter="fade" transition="in">
                                      <p:cBhvr>
                                        <p:cTn dur="1000"/>
                                        <p:tgtEl>
                                          <p:spTgt spid="89">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9">
                                            <p:txEl>
                                              <p:pRg end="6" st="6"/>
                                            </p:txEl>
                                          </p:spTgt>
                                        </p:tgtEl>
                                        <p:attrNameLst>
                                          <p:attrName>style.visibility</p:attrName>
                                        </p:attrNameLst>
                                      </p:cBhvr>
                                      <p:to>
                                        <p:strVal val="visible"/>
                                      </p:to>
                                    </p:set>
                                    <p:animEffect filter="fade" transition="in">
                                      <p:cBhvr>
                                        <p:cTn dur="1000"/>
                                        <p:tgtEl>
                                          <p:spTgt spid="89">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9">
                                            <p:txEl>
                                              <p:pRg end="7" st="7"/>
                                            </p:txEl>
                                          </p:spTgt>
                                        </p:tgtEl>
                                        <p:attrNameLst>
                                          <p:attrName>style.visibility</p:attrName>
                                        </p:attrNameLst>
                                      </p:cBhvr>
                                      <p:to>
                                        <p:strVal val="visible"/>
                                      </p:to>
                                    </p:set>
                                    <p:animEffect filter="fade" transition="in">
                                      <p:cBhvr>
                                        <p:cTn dur="1000"/>
                                        <p:tgtEl>
                                          <p:spTgt spid="89">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9">
                                            <p:txEl>
                                              <p:pRg end="8" st="8"/>
                                            </p:txEl>
                                          </p:spTgt>
                                        </p:tgtEl>
                                        <p:attrNameLst>
                                          <p:attrName>style.visibility</p:attrName>
                                        </p:attrNameLst>
                                      </p:cBhvr>
                                      <p:to>
                                        <p:strVal val="visible"/>
                                      </p:to>
                                    </p:set>
                                    <p:animEffect filter="fade" transition="in">
                                      <p:cBhvr>
                                        <p:cTn dur="1000"/>
                                        <p:tgtEl>
                                          <p:spTgt spid="89">
                                            <p:txEl>
                                              <p:pRg end="8" st="8"/>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9">
                                            <p:txEl>
                                              <p:pRg end="9" st="9"/>
                                            </p:txEl>
                                          </p:spTgt>
                                        </p:tgtEl>
                                        <p:attrNameLst>
                                          <p:attrName>style.visibility</p:attrName>
                                        </p:attrNameLst>
                                      </p:cBhvr>
                                      <p:to>
                                        <p:strVal val="visible"/>
                                      </p:to>
                                    </p:set>
                                    <p:animEffect filter="fade" transition="in">
                                      <p:cBhvr>
                                        <p:cTn dur="1000"/>
                                        <p:tgtEl>
                                          <p:spTgt spid="89">
                                            <p:txEl>
                                              <p:pRg end="9" st="9"/>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9">
                                            <p:txEl>
                                              <p:pRg end="10" st="10"/>
                                            </p:txEl>
                                          </p:spTgt>
                                        </p:tgtEl>
                                        <p:attrNameLst>
                                          <p:attrName>style.visibility</p:attrName>
                                        </p:attrNameLst>
                                      </p:cBhvr>
                                      <p:to>
                                        <p:strVal val="visible"/>
                                      </p:to>
                                    </p:set>
                                    <p:animEffect filter="fade" transition="in">
                                      <p:cBhvr>
                                        <p:cTn dur="1000"/>
                                        <p:tgtEl>
                                          <p:spTgt spid="89">
                                            <p:txEl>
                                              <p:pRg end="10" st="1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9">
                                            <p:txEl>
                                              <p:pRg end="11" st="11"/>
                                            </p:txEl>
                                          </p:spTgt>
                                        </p:tgtEl>
                                        <p:attrNameLst>
                                          <p:attrName>style.visibility</p:attrName>
                                        </p:attrNameLst>
                                      </p:cBhvr>
                                      <p:to>
                                        <p:strVal val="visible"/>
                                      </p:to>
                                    </p:set>
                                    <p:animEffect filter="fade" transition="in">
                                      <p:cBhvr>
                                        <p:cTn dur="1000"/>
                                        <p:tgtEl>
                                          <p:spTgt spid="89">
                                            <p:txEl>
                                              <p:pRg end="11" st="1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9">
                                            <p:txEl>
                                              <p:pRg end="12" st="12"/>
                                            </p:txEl>
                                          </p:spTgt>
                                        </p:tgtEl>
                                        <p:attrNameLst>
                                          <p:attrName>style.visibility</p:attrName>
                                        </p:attrNameLst>
                                      </p:cBhvr>
                                      <p:to>
                                        <p:strVal val="visible"/>
                                      </p:to>
                                    </p:set>
                                    <p:animEffect filter="fade" transition="in">
                                      <p:cBhvr>
                                        <p:cTn dur="1000"/>
                                        <p:tgtEl>
                                          <p:spTgt spid="89">
                                            <p:txEl>
                                              <p:pRg end="12" st="1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gb9dc10fa00_0_1"/>
          <p:cNvSpPr txBox="1"/>
          <p:nvPr>
            <p:ph type="title"/>
          </p:nvPr>
        </p:nvSpPr>
        <p:spPr>
          <a:xfrm>
            <a:off x="145850" y="49525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What does the slider do?</a:t>
            </a:r>
            <a:endParaRPr/>
          </a:p>
        </p:txBody>
      </p:sp>
      <p:sp>
        <p:nvSpPr>
          <p:cNvPr id="95" name="Google Shape;95;gb9dc10fa00_0_1"/>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96" name="Google Shape;96;gb9dc10fa00_0_1"/>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Arial"/>
              <a:buNone/>
            </a:pPr>
            <a:r>
              <a:rPr b="0" i="0" lang="en-GB" sz="1400" u="none" cap="none" strike="noStrike">
                <a:solidFill>
                  <a:srgbClr val="666666"/>
                </a:solidFill>
                <a:latin typeface="Arial"/>
                <a:ea typeface="Arial"/>
                <a:cs typeface="Arial"/>
                <a:sym typeface="Arial"/>
              </a:rPr>
              <a:t>PRIMM</a:t>
            </a:r>
            <a:endParaRPr b="0" i="0" sz="1400" u="none" cap="none" strike="noStrike">
              <a:solidFill>
                <a:srgbClr val="666666"/>
              </a:solidFill>
              <a:latin typeface="Arial"/>
              <a:ea typeface="Arial"/>
              <a:cs typeface="Arial"/>
              <a:sym typeface="Arial"/>
            </a:endParaRPr>
          </a:p>
        </p:txBody>
      </p:sp>
      <p:sp>
        <p:nvSpPr>
          <p:cNvPr id="97" name="Google Shape;97;gb9dc10fa00_0_1"/>
          <p:cNvSpPr txBox="1"/>
          <p:nvPr/>
        </p:nvSpPr>
        <p:spPr>
          <a:xfrm>
            <a:off x="310950" y="1476675"/>
            <a:ext cx="8522100" cy="3351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000000"/>
                </a:solidFill>
                <a:latin typeface="Arial"/>
                <a:ea typeface="Arial"/>
                <a:cs typeface="Arial"/>
                <a:sym typeface="Arial"/>
              </a:rPr>
              <a:t>The MonkMakes Slider for micro:bit allows you to interact with your micro:bit by</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000000"/>
                </a:solidFill>
                <a:latin typeface="Arial"/>
                <a:ea typeface="Arial"/>
                <a:cs typeface="Arial"/>
                <a:sym typeface="Arial"/>
              </a:rPr>
              <a:t>sliding a control left and right.</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000000"/>
                </a:solidFill>
                <a:latin typeface="Arial"/>
                <a:ea typeface="Arial"/>
                <a:cs typeface="Arial"/>
                <a:sym typeface="Arial"/>
              </a:rPr>
              <a:t>The board uses a 10kΩ linear variable resistor (pot) to output a voltage between 0 and 3V that can be measured in your micro:bit programs using one of the micro:bit connections as an analog input.</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000000"/>
                </a:solidFill>
                <a:latin typeface="Arial"/>
                <a:ea typeface="Arial"/>
                <a:cs typeface="Arial"/>
                <a:sym typeface="Arial"/>
              </a:rPr>
              <a:t>An analog input converts a voltage level into a digital value that can be stored and processed in a computer</a:t>
            </a:r>
            <a:endParaRPr b="0" i="0" sz="1800" u="none" cap="none" strike="noStrike">
              <a:solidFill>
                <a:srgbClr val="000000"/>
              </a:solidFill>
              <a:latin typeface="Arial"/>
              <a:ea typeface="Arial"/>
              <a:cs typeface="Arial"/>
              <a:sym typeface="Arial"/>
            </a:endParaRPr>
          </a:p>
        </p:txBody>
      </p:sp>
      <p:pic>
        <p:nvPicPr>
          <p:cNvPr id="98" name="Google Shape;98;gb9dc10fa00_0_1"/>
          <p:cNvPicPr preferRelativeResize="0"/>
          <p:nvPr/>
        </p:nvPicPr>
        <p:blipFill rotWithShape="1">
          <a:blip r:embed="rId3">
            <a:alphaModFix/>
          </a:blip>
          <a:srcRect b="21947" l="0" r="0" t="0"/>
          <a:stretch/>
        </p:blipFill>
        <p:spPr>
          <a:xfrm>
            <a:off x="6961250" y="116150"/>
            <a:ext cx="2040802" cy="1592827"/>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7">
                                            <p:txEl>
                                              <p:pRg end="0" st="0"/>
                                            </p:txEl>
                                          </p:spTgt>
                                        </p:tgtEl>
                                        <p:attrNameLst>
                                          <p:attrName>style.visibility</p:attrName>
                                        </p:attrNameLst>
                                      </p:cBhvr>
                                      <p:to>
                                        <p:strVal val="visible"/>
                                      </p:to>
                                    </p:set>
                                    <p:animEffect filter="fade" transition="in">
                                      <p:cBhvr>
                                        <p:cTn dur="1000"/>
                                        <p:tgtEl>
                                          <p:spTgt spid="9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7">
                                            <p:txEl>
                                              <p:pRg end="1" st="1"/>
                                            </p:txEl>
                                          </p:spTgt>
                                        </p:tgtEl>
                                        <p:attrNameLst>
                                          <p:attrName>style.visibility</p:attrName>
                                        </p:attrNameLst>
                                      </p:cBhvr>
                                      <p:to>
                                        <p:strVal val="visible"/>
                                      </p:to>
                                    </p:set>
                                    <p:animEffect filter="fade" transition="in">
                                      <p:cBhvr>
                                        <p:cTn dur="1000"/>
                                        <p:tgtEl>
                                          <p:spTgt spid="97">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7">
                                            <p:txEl>
                                              <p:pRg end="2" st="2"/>
                                            </p:txEl>
                                          </p:spTgt>
                                        </p:tgtEl>
                                        <p:attrNameLst>
                                          <p:attrName>style.visibility</p:attrName>
                                        </p:attrNameLst>
                                      </p:cBhvr>
                                      <p:to>
                                        <p:strVal val="visible"/>
                                      </p:to>
                                    </p:set>
                                    <p:animEffect filter="fade" transition="in">
                                      <p:cBhvr>
                                        <p:cTn dur="1000"/>
                                        <p:tgtEl>
                                          <p:spTgt spid="97">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7">
                                            <p:txEl>
                                              <p:pRg end="3" st="3"/>
                                            </p:txEl>
                                          </p:spTgt>
                                        </p:tgtEl>
                                        <p:attrNameLst>
                                          <p:attrName>style.visibility</p:attrName>
                                        </p:attrNameLst>
                                      </p:cBhvr>
                                      <p:to>
                                        <p:strVal val="visible"/>
                                      </p:to>
                                    </p:set>
                                    <p:animEffect filter="fade" transition="in">
                                      <p:cBhvr>
                                        <p:cTn dur="1000"/>
                                        <p:tgtEl>
                                          <p:spTgt spid="97">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7">
                                            <p:txEl>
                                              <p:pRg end="4" st="4"/>
                                            </p:txEl>
                                          </p:spTgt>
                                        </p:tgtEl>
                                        <p:attrNameLst>
                                          <p:attrName>style.visibility</p:attrName>
                                        </p:attrNameLst>
                                      </p:cBhvr>
                                      <p:to>
                                        <p:strVal val="visible"/>
                                      </p:to>
                                    </p:set>
                                    <p:animEffect filter="fade" transition="in">
                                      <p:cBhvr>
                                        <p:cTn dur="1000"/>
                                        <p:tgtEl>
                                          <p:spTgt spid="97">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7">
                                            <p:txEl>
                                              <p:pRg end="5" st="5"/>
                                            </p:txEl>
                                          </p:spTgt>
                                        </p:tgtEl>
                                        <p:attrNameLst>
                                          <p:attrName>style.visibility</p:attrName>
                                        </p:attrNameLst>
                                      </p:cBhvr>
                                      <p:to>
                                        <p:strVal val="visible"/>
                                      </p:to>
                                    </p:set>
                                    <p:animEffect filter="fade" transition="in">
                                      <p:cBhvr>
                                        <p:cTn dur="1000"/>
                                        <p:tgtEl>
                                          <p:spTgt spid="97">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7">
                                            <p:txEl>
                                              <p:pRg end="6" st="6"/>
                                            </p:txEl>
                                          </p:spTgt>
                                        </p:tgtEl>
                                        <p:attrNameLst>
                                          <p:attrName>style.visibility</p:attrName>
                                        </p:attrNameLst>
                                      </p:cBhvr>
                                      <p:to>
                                        <p:strVal val="visible"/>
                                      </p:to>
                                    </p:set>
                                    <p:animEffect filter="fade" transition="in">
                                      <p:cBhvr>
                                        <p:cTn dur="1000"/>
                                        <p:tgtEl>
                                          <p:spTgt spid="97">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Monkmakes">
  <a:themeElements>
    <a:clrScheme name="Simple Light">
      <a:dk1>
        <a:srgbClr val="5B5BA5"/>
      </a:dk1>
      <a:lt1>
        <a:srgbClr val="FFFFFF"/>
      </a:lt1>
      <a:dk2>
        <a:srgbClr val="E9E9F3"/>
      </a:dk2>
      <a:lt2>
        <a:srgbClr val="F2F6FC"/>
      </a:lt2>
      <a:accent1>
        <a:srgbClr val="E9F7FC"/>
      </a:accent1>
      <a:accent2>
        <a:srgbClr val="FFEFDA"/>
      </a:accent2>
      <a:accent3>
        <a:srgbClr val="ECF8F5"/>
      </a:accent3>
      <a:accent4>
        <a:srgbClr val="FEF2F6"/>
      </a:accent4>
      <a:accent5>
        <a:srgbClr val="E6E6EA"/>
      </a:accent5>
      <a:accent6>
        <a:srgbClr val="F0F6ED"/>
      </a:accent6>
      <a:hlink>
        <a:srgbClr val="3197A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